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80" r:id="rId23"/>
    <p:sldId id="277" r:id="rId24"/>
    <p:sldId id="278" r:id="rId25"/>
    <p:sldId id="27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74"/>
  </p:normalViewPr>
  <p:slideViewPr>
    <p:cSldViewPr snapToGrid="0" snapToObjects="1">
      <p:cViewPr varScale="1">
        <p:scale>
          <a:sx n="104" d="100"/>
          <a:sy n="104" d="100"/>
        </p:scale>
        <p:origin x="232" y="6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D36ED4-1985-2B47-8BFB-0D858B88FE66}" type="datetimeFigureOut">
              <a:rPr lang="en-US" smtClean="0"/>
              <a:t>5/6/20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104A99-0ACC-7440-9A37-60E31294ED5A}" type="slidenum">
              <a:rPr lang="en-US" smtClean="0"/>
              <a:t>‹#›</a:t>
            </a:fld>
            <a:endParaRPr lang="en-US" dirty="0"/>
          </a:p>
        </p:txBody>
      </p:sp>
    </p:spTree>
    <p:extLst>
      <p:ext uri="{BB962C8B-B14F-4D97-AF65-F5344CB8AC3E}">
        <p14:creationId xmlns:p14="http://schemas.microsoft.com/office/powerpoint/2010/main" val="3460439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104A99-0ACC-7440-9A37-60E31294ED5A}" type="slidenum">
              <a:rPr lang="en-US" smtClean="0"/>
              <a:t>6</a:t>
            </a:fld>
            <a:endParaRPr lang="en-US" dirty="0"/>
          </a:p>
        </p:txBody>
      </p:sp>
    </p:spTree>
    <p:extLst>
      <p:ext uri="{BB962C8B-B14F-4D97-AF65-F5344CB8AC3E}">
        <p14:creationId xmlns:p14="http://schemas.microsoft.com/office/powerpoint/2010/main" val="3475431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6CF58-D636-3E4A-B1DF-BE7E0DEE8E8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CCE78FC-4802-B346-A881-B8C26ACC68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CFC16D3-B2FB-FF47-95DC-0D60333D0509}"/>
              </a:ext>
            </a:extLst>
          </p:cNvPr>
          <p:cNvSpPr>
            <a:spLocks noGrp="1"/>
          </p:cNvSpPr>
          <p:nvPr>
            <p:ph type="dt" sz="half" idx="10"/>
          </p:nvPr>
        </p:nvSpPr>
        <p:spPr/>
        <p:txBody>
          <a:bodyPr/>
          <a:lstStyle/>
          <a:p>
            <a:fld id="{344D6015-F8FA-294E-849B-E2A8A5574CDF}" type="datetimeFigureOut">
              <a:rPr lang="en-US" smtClean="0"/>
              <a:t>5/4/20</a:t>
            </a:fld>
            <a:endParaRPr lang="en-US" dirty="0"/>
          </a:p>
        </p:txBody>
      </p:sp>
      <p:sp>
        <p:nvSpPr>
          <p:cNvPr id="5" name="Footer Placeholder 4">
            <a:extLst>
              <a:ext uri="{FF2B5EF4-FFF2-40B4-BE49-F238E27FC236}">
                <a16:creationId xmlns:a16="http://schemas.microsoft.com/office/drawing/2014/main" id="{61A32DE8-AE23-D648-AAAD-849C028437F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A8944EA-A0FB-524A-BF8C-F250DF6C7F06}"/>
              </a:ext>
            </a:extLst>
          </p:cNvPr>
          <p:cNvSpPr>
            <a:spLocks noGrp="1"/>
          </p:cNvSpPr>
          <p:nvPr>
            <p:ph type="sldNum" sz="quarter" idx="12"/>
          </p:nvPr>
        </p:nvSpPr>
        <p:spPr/>
        <p:txBody>
          <a:bodyPr/>
          <a:lstStyle/>
          <a:p>
            <a:fld id="{A227A26F-1B90-B34A-87D7-C1D6AB2EF82F}" type="slidenum">
              <a:rPr lang="en-US" smtClean="0"/>
              <a:t>‹#›</a:t>
            </a:fld>
            <a:endParaRPr lang="en-US" dirty="0"/>
          </a:p>
        </p:txBody>
      </p:sp>
    </p:spTree>
    <p:extLst>
      <p:ext uri="{BB962C8B-B14F-4D97-AF65-F5344CB8AC3E}">
        <p14:creationId xmlns:p14="http://schemas.microsoft.com/office/powerpoint/2010/main" val="637031701"/>
      </p:ext>
    </p:extLst>
  </p:cSld>
  <p:clrMapOvr>
    <a:masterClrMapping/>
  </p:clrMapOvr>
  <mc:AlternateContent xmlns:mc="http://schemas.openxmlformats.org/markup-compatibility/2006">
    <mc:Choice xmlns:p14="http://schemas.microsoft.com/office/powerpoint/2010/main" Requires="p14">
      <p:transition spd="slow" p14:dur="1500" advTm="5000">
        <p:random/>
      </p:transition>
    </mc:Choice>
    <mc:Fallback>
      <p:transition spd="slow" advTm="5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8E237-20A9-9743-BDBF-ED2C352044C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4AF7754-8B1C-5443-87D6-E57CC4EFCA7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AFF49E0-2F22-C843-BD7A-ABEB7BE39BD6}"/>
              </a:ext>
            </a:extLst>
          </p:cNvPr>
          <p:cNvSpPr>
            <a:spLocks noGrp="1"/>
          </p:cNvSpPr>
          <p:nvPr>
            <p:ph type="dt" sz="half" idx="10"/>
          </p:nvPr>
        </p:nvSpPr>
        <p:spPr/>
        <p:txBody>
          <a:bodyPr/>
          <a:lstStyle/>
          <a:p>
            <a:fld id="{344D6015-F8FA-294E-849B-E2A8A5574CDF}" type="datetimeFigureOut">
              <a:rPr lang="en-US" smtClean="0"/>
              <a:t>5/4/20</a:t>
            </a:fld>
            <a:endParaRPr lang="en-US" dirty="0"/>
          </a:p>
        </p:txBody>
      </p:sp>
      <p:sp>
        <p:nvSpPr>
          <p:cNvPr id="5" name="Footer Placeholder 4">
            <a:extLst>
              <a:ext uri="{FF2B5EF4-FFF2-40B4-BE49-F238E27FC236}">
                <a16:creationId xmlns:a16="http://schemas.microsoft.com/office/drawing/2014/main" id="{446914B1-F022-1043-A700-F71BA272025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55FF915-3E26-DE40-B2CC-551B9D2280EA}"/>
              </a:ext>
            </a:extLst>
          </p:cNvPr>
          <p:cNvSpPr>
            <a:spLocks noGrp="1"/>
          </p:cNvSpPr>
          <p:nvPr>
            <p:ph type="sldNum" sz="quarter" idx="12"/>
          </p:nvPr>
        </p:nvSpPr>
        <p:spPr/>
        <p:txBody>
          <a:bodyPr/>
          <a:lstStyle/>
          <a:p>
            <a:fld id="{A227A26F-1B90-B34A-87D7-C1D6AB2EF82F}" type="slidenum">
              <a:rPr lang="en-US" smtClean="0"/>
              <a:t>‹#›</a:t>
            </a:fld>
            <a:endParaRPr lang="en-US" dirty="0"/>
          </a:p>
        </p:txBody>
      </p:sp>
    </p:spTree>
    <p:extLst>
      <p:ext uri="{BB962C8B-B14F-4D97-AF65-F5344CB8AC3E}">
        <p14:creationId xmlns:p14="http://schemas.microsoft.com/office/powerpoint/2010/main" val="735219175"/>
      </p:ext>
    </p:extLst>
  </p:cSld>
  <p:clrMapOvr>
    <a:masterClrMapping/>
  </p:clrMapOvr>
  <mc:AlternateContent xmlns:mc="http://schemas.openxmlformats.org/markup-compatibility/2006">
    <mc:Choice xmlns:p14="http://schemas.microsoft.com/office/powerpoint/2010/main" Requires="p14">
      <p:transition spd="slow" p14:dur="1500" advTm="5000">
        <p:random/>
      </p:transition>
    </mc:Choice>
    <mc:Fallback>
      <p:transition spd="slow" advTm="5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CF3988-37C6-724D-AE95-52FA5B00770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8922A3D-71C4-3F47-9013-D99757C04F9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FFC9B0F-5542-144B-AE96-D6185CF18DE2}"/>
              </a:ext>
            </a:extLst>
          </p:cNvPr>
          <p:cNvSpPr>
            <a:spLocks noGrp="1"/>
          </p:cNvSpPr>
          <p:nvPr>
            <p:ph type="dt" sz="half" idx="10"/>
          </p:nvPr>
        </p:nvSpPr>
        <p:spPr/>
        <p:txBody>
          <a:bodyPr/>
          <a:lstStyle/>
          <a:p>
            <a:fld id="{344D6015-F8FA-294E-849B-E2A8A5574CDF}" type="datetimeFigureOut">
              <a:rPr lang="en-US" smtClean="0"/>
              <a:t>5/4/20</a:t>
            </a:fld>
            <a:endParaRPr lang="en-US" dirty="0"/>
          </a:p>
        </p:txBody>
      </p:sp>
      <p:sp>
        <p:nvSpPr>
          <p:cNvPr id="5" name="Footer Placeholder 4">
            <a:extLst>
              <a:ext uri="{FF2B5EF4-FFF2-40B4-BE49-F238E27FC236}">
                <a16:creationId xmlns:a16="http://schemas.microsoft.com/office/drawing/2014/main" id="{1D5012F8-C72E-1B42-B119-79158E198F2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1230429-60CC-8D4B-A22B-48BD363DDBB0}"/>
              </a:ext>
            </a:extLst>
          </p:cNvPr>
          <p:cNvSpPr>
            <a:spLocks noGrp="1"/>
          </p:cNvSpPr>
          <p:nvPr>
            <p:ph type="sldNum" sz="quarter" idx="12"/>
          </p:nvPr>
        </p:nvSpPr>
        <p:spPr/>
        <p:txBody>
          <a:bodyPr/>
          <a:lstStyle/>
          <a:p>
            <a:fld id="{A227A26F-1B90-B34A-87D7-C1D6AB2EF82F}" type="slidenum">
              <a:rPr lang="en-US" smtClean="0"/>
              <a:t>‹#›</a:t>
            </a:fld>
            <a:endParaRPr lang="en-US" dirty="0"/>
          </a:p>
        </p:txBody>
      </p:sp>
    </p:spTree>
    <p:extLst>
      <p:ext uri="{BB962C8B-B14F-4D97-AF65-F5344CB8AC3E}">
        <p14:creationId xmlns:p14="http://schemas.microsoft.com/office/powerpoint/2010/main" val="566159392"/>
      </p:ext>
    </p:extLst>
  </p:cSld>
  <p:clrMapOvr>
    <a:masterClrMapping/>
  </p:clrMapOvr>
  <mc:AlternateContent xmlns:mc="http://schemas.openxmlformats.org/markup-compatibility/2006">
    <mc:Choice xmlns:p14="http://schemas.microsoft.com/office/powerpoint/2010/main" Requires="p14">
      <p:transition spd="slow" p14:dur="1500" advTm="5000">
        <p:random/>
      </p:transition>
    </mc:Choice>
    <mc:Fallback>
      <p:transition spd="slow" advTm="5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EC954-FDEE-224D-B7BD-D9A18C9190A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E032D97-3568-734B-9F39-FBF390DBCFD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B39EDE3-A0CF-7141-B01D-B067522024B5}"/>
              </a:ext>
            </a:extLst>
          </p:cNvPr>
          <p:cNvSpPr>
            <a:spLocks noGrp="1"/>
          </p:cNvSpPr>
          <p:nvPr>
            <p:ph type="dt" sz="half" idx="10"/>
          </p:nvPr>
        </p:nvSpPr>
        <p:spPr/>
        <p:txBody>
          <a:bodyPr/>
          <a:lstStyle/>
          <a:p>
            <a:fld id="{344D6015-F8FA-294E-849B-E2A8A5574CDF}" type="datetimeFigureOut">
              <a:rPr lang="en-US" smtClean="0"/>
              <a:t>5/4/20</a:t>
            </a:fld>
            <a:endParaRPr lang="en-US" dirty="0"/>
          </a:p>
        </p:txBody>
      </p:sp>
      <p:sp>
        <p:nvSpPr>
          <p:cNvPr id="5" name="Footer Placeholder 4">
            <a:extLst>
              <a:ext uri="{FF2B5EF4-FFF2-40B4-BE49-F238E27FC236}">
                <a16:creationId xmlns:a16="http://schemas.microsoft.com/office/drawing/2014/main" id="{D2DC538F-DA10-B443-98EB-1E9ACAC2E34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10571E-9A6D-CD42-8A6A-74ABE5C07055}"/>
              </a:ext>
            </a:extLst>
          </p:cNvPr>
          <p:cNvSpPr>
            <a:spLocks noGrp="1"/>
          </p:cNvSpPr>
          <p:nvPr>
            <p:ph type="sldNum" sz="quarter" idx="12"/>
          </p:nvPr>
        </p:nvSpPr>
        <p:spPr/>
        <p:txBody>
          <a:bodyPr/>
          <a:lstStyle/>
          <a:p>
            <a:fld id="{A227A26F-1B90-B34A-87D7-C1D6AB2EF82F}" type="slidenum">
              <a:rPr lang="en-US" smtClean="0"/>
              <a:t>‹#›</a:t>
            </a:fld>
            <a:endParaRPr lang="en-US" dirty="0"/>
          </a:p>
        </p:txBody>
      </p:sp>
    </p:spTree>
    <p:extLst>
      <p:ext uri="{BB962C8B-B14F-4D97-AF65-F5344CB8AC3E}">
        <p14:creationId xmlns:p14="http://schemas.microsoft.com/office/powerpoint/2010/main" val="2879966729"/>
      </p:ext>
    </p:extLst>
  </p:cSld>
  <p:clrMapOvr>
    <a:masterClrMapping/>
  </p:clrMapOvr>
  <mc:AlternateContent xmlns:mc="http://schemas.openxmlformats.org/markup-compatibility/2006">
    <mc:Choice xmlns:p14="http://schemas.microsoft.com/office/powerpoint/2010/main" Requires="p14">
      <p:transition spd="slow" p14:dur="1500" advTm="5000">
        <p:random/>
      </p:transition>
    </mc:Choice>
    <mc:Fallback>
      <p:transition spd="slow" advTm="5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C14AF-3121-DB49-B76E-D6049CE47F4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E4EEC5B-638D-EF4E-B474-74B445134A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1EAC8C7-AB57-8749-85B8-B029EFC241DD}"/>
              </a:ext>
            </a:extLst>
          </p:cNvPr>
          <p:cNvSpPr>
            <a:spLocks noGrp="1"/>
          </p:cNvSpPr>
          <p:nvPr>
            <p:ph type="dt" sz="half" idx="10"/>
          </p:nvPr>
        </p:nvSpPr>
        <p:spPr/>
        <p:txBody>
          <a:bodyPr/>
          <a:lstStyle/>
          <a:p>
            <a:fld id="{344D6015-F8FA-294E-849B-E2A8A5574CDF}" type="datetimeFigureOut">
              <a:rPr lang="en-US" smtClean="0"/>
              <a:t>5/4/20</a:t>
            </a:fld>
            <a:endParaRPr lang="en-US" dirty="0"/>
          </a:p>
        </p:txBody>
      </p:sp>
      <p:sp>
        <p:nvSpPr>
          <p:cNvPr id="5" name="Footer Placeholder 4">
            <a:extLst>
              <a:ext uri="{FF2B5EF4-FFF2-40B4-BE49-F238E27FC236}">
                <a16:creationId xmlns:a16="http://schemas.microsoft.com/office/drawing/2014/main" id="{62FEC618-F7C3-4041-B16D-3E2E68924B3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95B4FFD-FAD1-0B41-8850-7E888C62DE0B}"/>
              </a:ext>
            </a:extLst>
          </p:cNvPr>
          <p:cNvSpPr>
            <a:spLocks noGrp="1"/>
          </p:cNvSpPr>
          <p:nvPr>
            <p:ph type="sldNum" sz="quarter" idx="12"/>
          </p:nvPr>
        </p:nvSpPr>
        <p:spPr/>
        <p:txBody>
          <a:bodyPr/>
          <a:lstStyle/>
          <a:p>
            <a:fld id="{A227A26F-1B90-B34A-87D7-C1D6AB2EF82F}" type="slidenum">
              <a:rPr lang="en-US" smtClean="0"/>
              <a:t>‹#›</a:t>
            </a:fld>
            <a:endParaRPr lang="en-US" dirty="0"/>
          </a:p>
        </p:txBody>
      </p:sp>
    </p:spTree>
    <p:extLst>
      <p:ext uri="{BB962C8B-B14F-4D97-AF65-F5344CB8AC3E}">
        <p14:creationId xmlns:p14="http://schemas.microsoft.com/office/powerpoint/2010/main" val="331820596"/>
      </p:ext>
    </p:extLst>
  </p:cSld>
  <p:clrMapOvr>
    <a:masterClrMapping/>
  </p:clrMapOvr>
  <mc:AlternateContent xmlns:mc="http://schemas.openxmlformats.org/markup-compatibility/2006">
    <mc:Choice xmlns:p14="http://schemas.microsoft.com/office/powerpoint/2010/main" Requires="p14">
      <p:transition spd="slow" p14:dur="1500" advTm="5000">
        <p:random/>
      </p:transition>
    </mc:Choice>
    <mc:Fallback>
      <p:transition spd="slow" advTm="5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B590F-AD3B-B348-A092-2EBE891BD3B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C057ACB-9732-874E-A0BC-D0CD306E564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AFE4C9B-7705-0E4F-A053-E57D463E938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A96AA13-C6BA-B949-AB53-AC3D2DA44847}"/>
              </a:ext>
            </a:extLst>
          </p:cNvPr>
          <p:cNvSpPr>
            <a:spLocks noGrp="1"/>
          </p:cNvSpPr>
          <p:nvPr>
            <p:ph type="dt" sz="half" idx="10"/>
          </p:nvPr>
        </p:nvSpPr>
        <p:spPr/>
        <p:txBody>
          <a:bodyPr/>
          <a:lstStyle/>
          <a:p>
            <a:fld id="{344D6015-F8FA-294E-849B-E2A8A5574CDF}" type="datetimeFigureOut">
              <a:rPr lang="en-US" smtClean="0"/>
              <a:t>5/4/20</a:t>
            </a:fld>
            <a:endParaRPr lang="en-US" dirty="0"/>
          </a:p>
        </p:txBody>
      </p:sp>
      <p:sp>
        <p:nvSpPr>
          <p:cNvPr id="6" name="Footer Placeholder 5">
            <a:extLst>
              <a:ext uri="{FF2B5EF4-FFF2-40B4-BE49-F238E27FC236}">
                <a16:creationId xmlns:a16="http://schemas.microsoft.com/office/drawing/2014/main" id="{41B9235C-B47D-3B47-A4F9-E59819A1C10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1F13325-99F0-DD4E-8A20-355E7DE8EF51}"/>
              </a:ext>
            </a:extLst>
          </p:cNvPr>
          <p:cNvSpPr>
            <a:spLocks noGrp="1"/>
          </p:cNvSpPr>
          <p:nvPr>
            <p:ph type="sldNum" sz="quarter" idx="12"/>
          </p:nvPr>
        </p:nvSpPr>
        <p:spPr/>
        <p:txBody>
          <a:bodyPr/>
          <a:lstStyle/>
          <a:p>
            <a:fld id="{A227A26F-1B90-B34A-87D7-C1D6AB2EF82F}" type="slidenum">
              <a:rPr lang="en-US" smtClean="0"/>
              <a:t>‹#›</a:t>
            </a:fld>
            <a:endParaRPr lang="en-US" dirty="0"/>
          </a:p>
        </p:txBody>
      </p:sp>
    </p:spTree>
    <p:extLst>
      <p:ext uri="{BB962C8B-B14F-4D97-AF65-F5344CB8AC3E}">
        <p14:creationId xmlns:p14="http://schemas.microsoft.com/office/powerpoint/2010/main" val="240151365"/>
      </p:ext>
    </p:extLst>
  </p:cSld>
  <p:clrMapOvr>
    <a:masterClrMapping/>
  </p:clrMapOvr>
  <mc:AlternateContent xmlns:mc="http://schemas.openxmlformats.org/markup-compatibility/2006">
    <mc:Choice xmlns:p14="http://schemas.microsoft.com/office/powerpoint/2010/main" Requires="p14">
      <p:transition spd="slow" p14:dur="1500" advTm="5000">
        <p:random/>
      </p:transition>
    </mc:Choice>
    <mc:Fallback>
      <p:transition spd="slow" advTm="5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D8A3C-7A1B-F947-975B-DE73C063B80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F71D25D-01A6-454E-B2F4-97F1311EE0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8FE7F3E-B8C5-A843-9DCC-E0CE9DD5CA4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30D7EDF-3ECF-074A-B149-7D63EC790E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3786431-5A86-3841-B18C-C3C453B5708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EABDCA2-7CF0-5545-AB3C-BCC019DF8718}"/>
              </a:ext>
            </a:extLst>
          </p:cNvPr>
          <p:cNvSpPr>
            <a:spLocks noGrp="1"/>
          </p:cNvSpPr>
          <p:nvPr>
            <p:ph type="dt" sz="half" idx="10"/>
          </p:nvPr>
        </p:nvSpPr>
        <p:spPr/>
        <p:txBody>
          <a:bodyPr/>
          <a:lstStyle/>
          <a:p>
            <a:fld id="{344D6015-F8FA-294E-849B-E2A8A5574CDF}" type="datetimeFigureOut">
              <a:rPr lang="en-US" smtClean="0"/>
              <a:t>5/4/20</a:t>
            </a:fld>
            <a:endParaRPr lang="en-US" dirty="0"/>
          </a:p>
        </p:txBody>
      </p:sp>
      <p:sp>
        <p:nvSpPr>
          <p:cNvPr id="8" name="Footer Placeholder 7">
            <a:extLst>
              <a:ext uri="{FF2B5EF4-FFF2-40B4-BE49-F238E27FC236}">
                <a16:creationId xmlns:a16="http://schemas.microsoft.com/office/drawing/2014/main" id="{774E70AF-B02B-884A-B25E-CA2EE33B674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A34D357-23EA-F840-815E-E90ED3581393}"/>
              </a:ext>
            </a:extLst>
          </p:cNvPr>
          <p:cNvSpPr>
            <a:spLocks noGrp="1"/>
          </p:cNvSpPr>
          <p:nvPr>
            <p:ph type="sldNum" sz="quarter" idx="12"/>
          </p:nvPr>
        </p:nvSpPr>
        <p:spPr/>
        <p:txBody>
          <a:bodyPr/>
          <a:lstStyle/>
          <a:p>
            <a:fld id="{A227A26F-1B90-B34A-87D7-C1D6AB2EF82F}" type="slidenum">
              <a:rPr lang="en-US" smtClean="0"/>
              <a:t>‹#›</a:t>
            </a:fld>
            <a:endParaRPr lang="en-US" dirty="0"/>
          </a:p>
        </p:txBody>
      </p:sp>
    </p:spTree>
    <p:extLst>
      <p:ext uri="{BB962C8B-B14F-4D97-AF65-F5344CB8AC3E}">
        <p14:creationId xmlns:p14="http://schemas.microsoft.com/office/powerpoint/2010/main" val="2568218990"/>
      </p:ext>
    </p:extLst>
  </p:cSld>
  <p:clrMapOvr>
    <a:masterClrMapping/>
  </p:clrMapOvr>
  <mc:AlternateContent xmlns:mc="http://schemas.openxmlformats.org/markup-compatibility/2006">
    <mc:Choice xmlns:p14="http://schemas.microsoft.com/office/powerpoint/2010/main" Requires="p14">
      <p:transition spd="slow" p14:dur="1500" advTm="5000">
        <p:random/>
      </p:transition>
    </mc:Choice>
    <mc:Fallback>
      <p:transition spd="slow" advTm="5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EDA51-6111-644D-92B0-BE99A58F81B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6798AE3-0517-F443-8846-EE55852F5EAF}"/>
              </a:ext>
            </a:extLst>
          </p:cNvPr>
          <p:cNvSpPr>
            <a:spLocks noGrp="1"/>
          </p:cNvSpPr>
          <p:nvPr>
            <p:ph type="dt" sz="half" idx="10"/>
          </p:nvPr>
        </p:nvSpPr>
        <p:spPr/>
        <p:txBody>
          <a:bodyPr/>
          <a:lstStyle/>
          <a:p>
            <a:fld id="{344D6015-F8FA-294E-849B-E2A8A5574CDF}" type="datetimeFigureOut">
              <a:rPr lang="en-US" smtClean="0"/>
              <a:t>5/4/20</a:t>
            </a:fld>
            <a:endParaRPr lang="en-US" dirty="0"/>
          </a:p>
        </p:txBody>
      </p:sp>
      <p:sp>
        <p:nvSpPr>
          <p:cNvPr id="4" name="Footer Placeholder 3">
            <a:extLst>
              <a:ext uri="{FF2B5EF4-FFF2-40B4-BE49-F238E27FC236}">
                <a16:creationId xmlns:a16="http://schemas.microsoft.com/office/drawing/2014/main" id="{E1F089C5-986F-F840-96FD-766B99C01AD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3A2A263-A3D9-D84C-BE3B-B4DA50B58F74}"/>
              </a:ext>
            </a:extLst>
          </p:cNvPr>
          <p:cNvSpPr>
            <a:spLocks noGrp="1"/>
          </p:cNvSpPr>
          <p:nvPr>
            <p:ph type="sldNum" sz="quarter" idx="12"/>
          </p:nvPr>
        </p:nvSpPr>
        <p:spPr/>
        <p:txBody>
          <a:bodyPr/>
          <a:lstStyle/>
          <a:p>
            <a:fld id="{A227A26F-1B90-B34A-87D7-C1D6AB2EF82F}" type="slidenum">
              <a:rPr lang="en-US" smtClean="0"/>
              <a:t>‹#›</a:t>
            </a:fld>
            <a:endParaRPr lang="en-US" dirty="0"/>
          </a:p>
        </p:txBody>
      </p:sp>
    </p:spTree>
    <p:extLst>
      <p:ext uri="{BB962C8B-B14F-4D97-AF65-F5344CB8AC3E}">
        <p14:creationId xmlns:p14="http://schemas.microsoft.com/office/powerpoint/2010/main" val="4090370203"/>
      </p:ext>
    </p:extLst>
  </p:cSld>
  <p:clrMapOvr>
    <a:masterClrMapping/>
  </p:clrMapOvr>
  <mc:AlternateContent xmlns:mc="http://schemas.openxmlformats.org/markup-compatibility/2006">
    <mc:Choice xmlns:p14="http://schemas.microsoft.com/office/powerpoint/2010/main" Requires="p14">
      <p:transition spd="slow" p14:dur="1500" advTm="5000">
        <p:random/>
      </p:transition>
    </mc:Choice>
    <mc:Fallback>
      <p:transition spd="slow" advTm="5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027266-6657-E147-B67B-42819D9D3152}"/>
              </a:ext>
            </a:extLst>
          </p:cNvPr>
          <p:cNvSpPr>
            <a:spLocks noGrp="1"/>
          </p:cNvSpPr>
          <p:nvPr>
            <p:ph type="dt" sz="half" idx="10"/>
          </p:nvPr>
        </p:nvSpPr>
        <p:spPr/>
        <p:txBody>
          <a:bodyPr/>
          <a:lstStyle/>
          <a:p>
            <a:fld id="{344D6015-F8FA-294E-849B-E2A8A5574CDF}" type="datetimeFigureOut">
              <a:rPr lang="en-US" smtClean="0"/>
              <a:t>5/4/20</a:t>
            </a:fld>
            <a:endParaRPr lang="en-US" dirty="0"/>
          </a:p>
        </p:txBody>
      </p:sp>
      <p:sp>
        <p:nvSpPr>
          <p:cNvPr id="3" name="Footer Placeholder 2">
            <a:extLst>
              <a:ext uri="{FF2B5EF4-FFF2-40B4-BE49-F238E27FC236}">
                <a16:creationId xmlns:a16="http://schemas.microsoft.com/office/drawing/2014/main" id="{EEDA696F-7601-D54B-AD8F-30D48C3593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23FD65B-EABD-224E-B305-98E3D0082FB2}"/>
              </a:ext>
            </a:extLst>
          </p:cNvPr>
          <p:cNvSpPr>
            <a:spLocks noGrp="1"/>
          </p:cNvSpPr>
          <p:nvPr>
            <p:ph type="sldNum" sz="quarter" idx="12"/>
          </p:nvPr>
        </p:nvSpPr>
        <p:spPr/>
        <p:txBody>
          <a:bodyPr/>
          <a:lstStyle/>
          <a:p>
            <a:fld id="{A227A26F-1B90-B34A-87D7-C1D6AB2EF82F}" type="slidenum">
              <a:rPr lang="en-US" smtClean="0"/>
              <a:t>‹#›</a:t>
            </a:fld>
            <a:endParaRPr lang="en-US" dirty="0"/>
          </a:p>
        </p:txBody>
      </p:sp>
    </p:spTree>
    <p:extLst>
      <p:ext uri="{BB962C8B-B14F-4D97-AF65-F5344CB8AC3E}">
        <p14:creationId xmlns:p14="http://schemas.microsoft.com/office/powerpoint/2010/main" val="443601166"/>
      </p:ext>
    </p:extLst>
  </p:cSld>
  <p:clrMapOvr>
    <a:masterClrMapping/>
  </p:clrMapOvr>
  <mc:AlternateContent xmlns:mc="http://schemas.openxmlformats.org/markup-compatibility/2006">
    <mc:Choice xmlns:p14="http://schemas.microsoft.com/office/powerpoint/2010/main" Requires="p14">
      <p:transition spd="slow" p14:dur="1500" advTm="5000">
        <p:random/>
      </p:transition>
    </mc:Choice>
    <mc:Fallback>
      <p:transition spd="slow" advTm="5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EE0A2-F9D2-1444-9F3F-0157736A547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6D8CA04-DBF1-0643-BE6E-8B7E3E7AEA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7D691FC-1E15-B04D-8E1F-F23922A9A5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F4138F8-CE2C-3F4C-A7E9-FB14925D83C1}"/>
              </a:ext>
            </a:extLst>
          </p:cNvPr>
          <p:cNvSpPr>
            <a:spLocks noGrp="1"/>
          </p:cNvSpPr>
          <p:nvPr>
            <p:ph type="dt" sz="half" idx="10"/>
          </p:nvPr>
        </p:nvSpPr>
        <p:spPr/>
        <p:txBody>
          <a:bodyPr/>
          <a:lstStyle/>
          <a:p>
            <a:fld id="{344D6015-F8FA-294E-849B-E2A8A5574CDF}" type="datetimeFigureOut">
              <a:rPr lang="en-US" smtClean="0"/>
              <a:t>5/4/20</a:t>
            </a:fld>
            <a:endParaRPr lang="en-US" dirty="0"/>
          </a:p>
        </p:txBody>
      </p:sp>
      <p:sp>
        <p:nvSpPr>
          <p:cNvPr id="6" name="Footer Placeholder 5">
            <a:extLst>
              <a:ext uri="{FF2B5EF4-FFF2-40B4-BE49-F238E27FC236}">
                <a16:creationId xmlns:a16="http://schemas.microsoft.com/office/drawing/2014/main" id="{9DA9F30A-A89A-A043-AB84-D224E6E836E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EAADEF2-69AD-654A-AE1A-2F36598FE5BD}"/>
              </a:ext>
            </a:extLst>
          </p:cNvPr>
          <p:cNvSpPr>
            <a:spLocks noGrp="1"/>
          </p:cNvSpPr>
          <p:nvPr>
            <p:ph type="sldNum" sz="quarter" idx="12"/>
          </p:nvPr>
        </p:nvSpPr>
        <p:spPr/>
        <p:txBody>
          <a:bodyPr/>
          <a:lstStyle/>
          <a:p>
            <a:fld id="{A227A26F-1B90-B34A-87D7-C1D6AB2EF82F}" type="slidenum">
              <a:rPr lang="en-US" smtClean="0"/>
              <a:t>‹#›</a:t>
            </a:fld>
            <a:endParaRPr lang="en-US" dirty="0"/>
          </a:p>
        </p:txBody>
      </p:sp>
    </p:spTree>
    <p:extLst>
      <p:ext uri="{BB962C8B-B14F-4D97-AF65-F5344CB8AC3E}">
        <p14:creationId xmlns:p14="http://schemas.microsoft.com/office/powerpoint/2010/main" val="2255310473"/>
      </p:ext>
    </p:extLst>
  </p:cSld>
  <p:clrMapOvr>
    <a:masterClrMapping/>
  </p:clrMapOvr>
  <mc:AlternateContent xmlns:mc="http://schemas.openxmlformats.org/markup-compatibility/2006">
    <mc:Choice xmlns:p14="http://schemas.microsoft.com/office/powerpoint/2010/main" Requires="p14">
      <p:transition spd="slow" p14:dur="1500" advTm="5000">
        <p:random/>
      </p:transition>
    </mc:Choice>
    <mc:Fallback>
      <p:transition spd="slow" advTm="5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9362D-AA6A-ED41-9442-4724E3CAF86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EDB68CD-4E0E-3A43-AC0B-E49C50ECC2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243C3A7-0389-904B-AD0A-4E21DC977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9E394C5-F55A-7B42-8093-970E9461F02C}"/>
              </a:ext>
            </a:extLst>
          </p:cNvPr>
          <p:cNvSpPr>
            <a:spLocks noGrp="1"/>
          </p:cNvSpPr>
          <p:nvPr>
            <p:ph type="dt" sz="half" idx="10"/>
          </p:nvPr>
        </p:nvSpPr>
        <p:spPr/>
        <p:txBody>
          <a:bodyPr/>
          <a:lstStyle/>
          <a:p>
            <a:fld id="{344D6015-F8FA-294E-849B-E2A8A5574CDF}" type="datetimeFigureOut">
              <a:rPr lang="en-US" smtClean="0"/>
              <a:t>5/4/20</a:t>
            </a:fld>
            <a:endParaRPr lang="en-US" dirty="0"/>
          </a:p>
        </p:txBody>
      </p:sp>
      <p:sp>
        <p:nvSpPr>
          <p:cNvPr id="6" name="Footer Placeholder 5">
            <a:extLst>
              <a:ext uri="{FF2B5EF4-FFF2-40B4-BE49-F238E27FC236}">
                <a16:creationId xmlns:a16="http://schemas.microsoft.com/office/drawing/2014/main" id="{F77B873E-57E4-4A4F-916F-D63F8A980C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B00AE21-3463-C945-BB22-9D0F945EA26A}"/>
              </a:ext>
            </a:extLst>
          </p:cNvPr>
          <p:cNvSpPr>
            <a:spLocks noGrp="1"/>
          </p:cNvSpPr>
          <p:nvPr>
            <p:ph type="sldNum" sz="quarter" idx="12"/>
          </p:nvPr>
        </p:nvSpPr>
        <p:spPr/>
        <p:txBody>
          <a:bodyPr/>
          <a:lstStyle/>
          <a:p>
            <a:fld id="{A227A26F-1B90-B34A-87D7-C1D6AB2EF82F}" type="slidenum">
              <a:rPr lang="en-US" smtClean="0"/>
              <a:t>‹#›</a:t>
            </a:fld>
            <a:endParaRPr lang="en-US" dirty="0"/>
          </a:p>
        </p:txBody>
      </p:sp>
    </p:spTree>
    <p:extLst>
      <p:ext uri="{BB962C8B-B14F-4D97-AF65-F5344CB8AC3E}">
        <p14:creationId xmlns:p14="http://schemas.microsoft.com/office/powerpoint/2010/main" val="4286120209"/>
      </p:ext>
    </p:extLst>
  </p:cSld>
  <p:clrMapOvr>
    <a:masterClrMapping/>
  </p:clrMapOvr>
  <mc:AlternateContent xmlns:mc="http://schemas.openxmlformats.org/markup-compatibility/2006">
    <mc:Choice xmlns:p14="http://schemas.microsoft.com/office/powerpoint/2010/main" Requires="p14">
      <p:transition spd="slow" p14:dur="1500" advTm="5000">
        <p:random/>
      </p:transition>
    </mc:Choice>
    <mc:Fallback>
      <p:transition spd="slow" advTm="5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0E3485-4101-2C41-A260-5A42635CAE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69197DB-32E0-4246-B773-99CD6522E6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D58FA1D-0095-F74B-BBC4-C26723ACF9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4D6015-F8FA-294E-849B-E2A8A5574CDF}" type="datetimeFigureOut">
              <a:rPr lang="en-US" smtClean="0"/>
              <a:t>5/4/20</a:t>
            </a:fld>
            <a:endParaRPr lang="en-US" dirty="0"/>
          </a:p>
        </p:txBody>
      </p:sp>
      <p:sp>
        <p:nvSpPr>
          <p:cNvPr id="5" name="Footer Placeholder 4">
            <a:extLst>
              <a:ext uri="{FF2B5EF4-FFF2-40B4-BE49-F238E27FC236}">
                <a16:creationId xmlns:a16="http://schemas.microsoft.com/office/drawing/2014/main" id="{E55B2E18-F66B-744F-8212-BD1E04F47F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95811B-B4E3-F242-A127-7601EF73E9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27A26F-1B90-B34A-87D7-C1D6AB2EF82F}" type="slidenum">
              <a:rPr lang="en-US" smtClean="0"/>
              <a:t>‹#›</a:t>
            </a:fld>
            <a:endParaRPr lang="en-US" dirty="0"/>
          </a:p>
        </p:txBody>
      </p:sp>
    </p:spTree>
    <p:extLst>
      <p:ext uri="{BB962C8B-B14F-4D97-AF65-F5344CB8AC3E}">
        <p14:creationId xmlns:p14="http://schemas.microsoft.com/office/powerpoint/2010/main" val="24245537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advTm="5000">
        <p:random/>
      </p:transition>
    </mc:Choice>
    <mc:Fallback>
      <p:transition spd="slow" advTm="5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file:////var/folders/x8/bw56wxrd32j73zytgwl7zxrh0000gn/T/com.microsoft.Word/WebArchiveCopyPasteTempFiles/Tang-Hall-Logo.png"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1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6.xml"/><Relationship Id="rId4" Type="http://schemas.openxmlformats.org/officeDocument/2006/relationships/image" Target="../media/image45.jpg"/></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 Id="rId4" Type="http://schemas.openxmlformats.org/officeDocument/2006/relationships/image" Target="../media/image50.jpg"/></Relationships>
</file>

<file path=ppt/slides/_rels/slide1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eg"/><Relationship Id="rId1" Type="http://schemas.openxmlformats.org/officeDocument/2006/relationships/slideLayout" Target="../slideLayouts/slideLayout6.xml"/><Relationship Id="rId4" Type="http://schemas.openxmlformats.org/officeDocument/2006/relationships/image" Target="../media/image53.jpeg"/></Relationships>
</file>

<file path=ppt/slides/_rels/slide1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 Id="rId4" Type="http://schemas.openxmlformats.org/officeDocument/2006/relationships/image" Target="../media/image56.jpg"/></Relationships>
</file>

<file path=ppt/slides/_rels/slide1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6.xml"/><Relationship Id="rId4" Type="http://schemas.openxmlformats.org/officeDocument/2006/relationships/image" Target="../media/image59.jpg"/></Relationships>
</file>

<file path=ppt/slides/_rels/slide1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6.xml"/><Relationship Id="rId6" Type="http://schemas.openxmlformats.org/officeDocument/2006/relationships/image" Target="../media/image66.jpeg"/><Relationship Id="rId5" Type="http://schemas.openxmlformats.org/officeDocument/2006/relationships/image" Target="../media/image65.jpg"/><Relationship Id="rId4" Type="http://schemas.openxmlformats.org/officeDocument/2006/relationships/image" Target="../media/image64.jpg"/></Relationships>
</file>

<file path=ppt/slides/_rels/slide1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6.xml"/><Relationship Id="rId4" Type="http://schemas.openxmlformats.org/officeDocument/2006/relationships/image" Target="../media/image71.jpg"/></Relationships>
</file>

<file path=ppt/slides/_rels/slide2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6.xml"/><Relationship Id="rId4" Type="http://schemas.openxmlformats.org/officeDocument/2006/relationships/image" Target="../media/image74.jpg"/></Relationships>
</file>

<file path=ppt/slides/_rels/slide2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6.xml"/><Relationship Id="rId5" Type="http://schemas.openxmlformats.org/officeDocument/2006/relationships/image" Target="../media/image80.jpeg"/><Relationship Id="rId4" Type="http://schemas.openxmlformats.org/officeDocument/2006/relationships/image" Target="../media/image79.jpeg"/></Relationships>
</file>

<file path=ppt/slides/_rels/slide2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89.jpg"/><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image" Target="../media/image83.jpeg"/><Relationship Id="rId1" Type="http://schemas.openxmlformats.org/officeDocument/2006/relationships/slideLayout" Target="../slideLayouts/slideLayout6.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6.xml"/><Relationship Id="rId5" Type="http://schemas.openxmlformats.org/officeDocument/2006/relationships/image" Target="../media/image10.jp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6.xml"/><Relationship Id="rId5" Type="http://schemas.openxmlformats.org/officeDocument/2006/relationships/image" Target="../media/image22.jpg"/><Relationship Id="rId4" Type="http://schemas.openxmlformats.org/officeDocument/2006/relationships/image" Target="../media/image21.jpg"/></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image" Target="../media/image25.jpg"/><Relationship Id="rId4" Type="http://schemas.openxmlformats.org/officeDocument/2006/relationships/image" Target="../media/image24.jpg"/></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6.xml"/><Relationship Id="rId4" Type="http://schemas.openxmlformats.org/officeDocument/2006/relationships/image" Target="../media/image30.jpg"/></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6.xml"/><Relationship Id="rId5" Type="http://schemas.openxmlformats.org/officeDocument/2006/relationships/image" Target="../media/image39.jpeg"/><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D83F4-0D34-E942-8EE3-BE271AECC81C}"/>
              </a:ext>
            </a:extLst>
          </p:cNvPr>
          <p:cNvSpPr>
            <a:spLocks noGrp="1"/>
          </p:cNvSpPr>
          <p:nvPr>
            <p:ph type="ctrTitle"/>
          </p:nvPr>
        </p:nvSpPr>
        <p:spPr>
          <a:xfrm>
            <a:off x="1524000" y="1152889"/>
            <a:ext cx="9057503" cy="2103073"/>
          </a:xfrm>
        </p:spPr>
        <p:txBody>
          <a:bodyPr>
            <a:normAutofit/>
          </a:bodyPr>
          <a:lstStyle/>
          <a:p>
            <a:r>
              <a:rPr lang="en-US" sz="4800" dirty="0">
                <a:latin typeface="Calibri" panose="020F0502020204030204" pitchFamily="34" charset="0"/>
              </a:rPr>
              <a:t>The Tang Hall Local History Group</a:t>
            </a:r>
            <a:br>
              <a:rPr lang="en-US" sz="4800" dirty="0">
                <a:latin typeface="Calibri" panose="020F0502020204030204" pitchFamily="34" charset="0"/>
              </a:rPr>
            </a:br>
            <a:br>
              <a:rPr lang="en-US" sz="4800" dirty="0">
                <a:latin typeface="Calibri" panose="020F0502020204030204" pitchFamily="34" charset="0"/>
              </a:rPr>
            </a:br>
            <a:r>
              <a:rPr lang="en-US" sz="4800" dirty="0">
                <a:latin typeface="Calibri" panose="020F0502020204030204" pitchFamily="34" charset="0"/>
              </a:rPr>
              <a:t>Presents</a:t>
            </a:r>
          </a:p>
        </p:txBody>
      </p:sp>
      <p:sp>
        <p:nvSpPr>
          <p:cNvPr id="3" name="Subtitle 2">
            <a:extLst>
              <a:ext uri="{FF2B5EF4-FFF2-40B4-BE49-F238E27FC236}">
                <a16:creationId xmlns:a16="http://schemas.microsoft.com/office/drawing/2014/main" id="{3DEA7AC9-D320-044D-AA0E-DA603426588A}"/>
              </a:ext>
            </a:extLst>
          </p:cNvPr>
          <p:cNvSpPr>
            <a:spLocks noGrp="1"/>
          </p:cNvSpPr>
          <p:nvPr>
            <p:ph type="subTitle" idx="1"/>
          </p:nvPr>
        </p:nvSpPr>
        <p:spPr/>
        <p:txBody>
          <a:bodyPr>
            <a:normAutofit/>
          </a:bodyPr>
          <a:lstStyle/>
          <a:p>
            <a:r>
              <a:rPr lang="en-US" sz="3600" b="1" dirty="0"/>
              <a:t>Heworth Business</a:t>
            </a:r>
          </a:p>
          <a:p>
            <a:r>
              <a:rPr lang="en-US" sz="3600" b="1" dirty="0"/>
              <a:t>Past &amp; Present</a:t>
            </a:r>
          </a:p>
        </p:txBody>
      </p:sp>
      <p:sp>
        <p:nvSpPr>
          <p:cNvPr id="4" name="Rectangle 2">
            <a:extLst>
              <a:ext uri="{FF2B5EF4-FFF2-40B4-BE49-F238E27FC236}">
                <a16:creationId xmlns:a16="http://schemas.microsoft.com/office/drawing/2014/main" id="{F3807DA7-6D22-384B-A176-C3864BCBEBD5}"/>
              </a:ext>
            </a:extLst>
          </p:cNvPr>
          <p:cNvSpPr>
            <a:spLocks noChangeArrowheads="1"/>
          </p:cNvSpPr>
          <p:nvPr/>
        </p:nvSpPr>
        <p:spPr bwMode="auto">
          <a:xfrm>
            <a:off x="358346" y="5659392"/>
            <a:ext cx="416984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pic>
        <p:nvPicPr>
          <p:cNvPr id="1025" name="Picture 1">
            <a:extLst>
              <a:ext uri="{FF2B5EF4-FFF2-40B4-BE49-F238E27FC236}">
                <a16:creationId xmlns:a16="http://schemas.microsoft.com/office/drawing/2014/main" id="{C685BBD8-1D08-504C-ADEC-9E7810CE1495}"/>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58346" y="6163325"/>
            <a:ext cx="939113" cy="546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71116"/>
      </p:ext>
    </p:extLst>
  </p:cSld>
  <p:clrMapOvr>
    <a:masterClrMapping/>
  </p:clrMapOvr>
  <mc:AlternateContent xmlns:mc="http://schemas.openxmlformats.org/markup-compatibility/2006">
    <mc:Choice xmlns:p14="http://schemas.microsoft.com/office/powerpoint/2010/main" Requires="p14">
      <p:transition spd="slow" p14:dur="1500" advTm="5000">
        <p:random/>
      </p:transition>
    </mc:Choice>
    <mc:Fallback>
      <p:transition spd="slow" advTm="5000">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40917-0083-834F-BA24-17DDBC32C5FD}"/>
              </a:ext>
            </a:extLst>
          </p:cNvPr>
          <p:cNvSpPr>
            <a:spLocks noGrp="1"/>
          </p:cNvSpPr>
          <p:nvPr>
            <p:ph type="title"/>
          </p:nvPr>
        </p:nvSpPr>
        <p:spPr/>
        <p:txBody>
          <a:bodyPr/>
          <a:lstStyle/>
          <a:p>
            <a:pPr algn="ctr"/>
            <a:r>
              <a:rPr lang="en-US" dirty="0">
                <a:latin typeface="+mn-lt"/>
              </a:rPr>
              <a:t>East Parade Medical Practice</a:t>
            </a:r>
          </a:p>
        </p:txBody>
      </p:sp>
      <p:pic>
        <p:nvPicPr>
          <p:cNvPr id="4" name="Picture 3">
            <a:extLst>
              <a:ext uri="{FF2B5EF4-FFF2-40B4-BE49-F238E27FC236}">
                <a16:creationId xmlns:a16="http://schemas.microsoft.com/office/drawing/2014/main" id="{D13708D6-B5AA-5B45-8CAC-1A4CB10A77C3}"/>
              </a:ext>
            </a:extLst>
          </p:cNvPr>
          <p:cNvPicPr>
            <a:picLocks noChangeAspect="1"/>
          </p:cNvPicPr>
          <p:nvPr/>
        </p:nvPicPr>
        <p:blipFill>
          <a:blip r:embed="rId2"/>
          <a:stretch>
            <a:fillRect/>
          </a:stretch>
        </p:blipFill>
        <p:spPr>
          <a:xfrm>
            <a:off x="8151341" y="1424847"/>
            <a:ext cx="3570039" cy="5147499"/>
          </a:xfrm>
          <a:prstGeom prst="rect">
            <a:avLst/>
          </a:prstGeom>
        </p:spPr>
      </p:pic>
      <p:pic>
        <p:nvPicPr>
          <p:cNvPr id="6" name="Picture 5">
            <a:extLst>
              <a:ext uri="{FF2B5EF4-FFF2-40B4-BE49-F238E27FC236}">
                <a16:creationId xmlns:a16="http://schemas.microsoft.com/office/drawing/2014/main" id="{22E650D4-02CD-894C-9632-0C075ACE2EE8}"/>
              </a:ext>
            </a:extLst>
          </p:cNvPr>
          <p:cNvPicPr>
            <a:picLocks noChangeAspect="1"/>
          </p:cNvPicPr>
          <p:nvPr/>
        </p:nvPicPr>
        <p:blipFill>
          <a:blip r:embed="rId3"/>
          <a:stretch>
            <a:fillRect/>
          </a:stretch>
        </p:blipFill>
        <p:spPr>
          <a:xfrm>
            <a:off x="690417" y="1393326"/>
            <a:ext cx="3350242" cy="5163676"/>
          </a:xfrm>
          <a:prstGeom prst="rect">
            <a:avLst/>
          </a:prstGeom>
        </p:spPr>
      </p:pic>
      <p:pic>
        <p:nvPicPr>
          <p:cNvPr id="8" name="Picture 7">
            <a:extLst>
              <a:ext uri="{FF2B5EF4-FFF2-40B4-BE49-F238E27FC236}">
                <a16:creationId xmlns:a16="http://schemas.microsoft.com/office/drawing/2014/main" id="{3F96CFA4-72AE-A048-AE39-29CEA89542AC}"/>
              </a:ext>
            </a:extLst>
          </p:cNvPr>
          <p:cNvPicPr>
            <a:picLocks noChangeAspect="1"/>
          </p:cNvPicPr>
          <p:nvPr/>
        </p:nvPicPr>
        <p:blipFill>
          <a:blip r:embed="rId4"/>
          <a:stretch>
            <a:fillRect/>
          </a:stretch>
        </p:blipFill>
        <p:spPr>
          <a:xfrm>
            <a:off x="4154129" y="1424846"/>
            <a:ext cx="3883742" cy="5147500"/>
          </a:xfrm>
          <a:prstGeom prst="rect">
            <a:avLst/>
          </a:prstGeom>
        </p:spPr>
      </p:pic>
    </p:spTree>
    <p:extLst>
      <p:ext uri="{BB962C8B-B14F-4D97-AF65-F5344CB8AC3E}">
        <p14:creationId xmlns:p14="http://schemas.microsoft.com/office/powerpoint/2010/main" val="3755290900"/>
      </p:ext>
    </p:extLst>
  </p:cSld>
  <p:clrMapOvr>
    <a:masterClrMapping/>
  </p:clrMapOvr>
  <mc:AlternateContent xmlns:mc="http://schemas.openxmlformats.org/markup-compatibility/2006">
    <mc:Choice xmlns:p14="http://schemas.microsoft.com/office/powerpoint/2010/main" Requires="p14">
      <p:transition spd="slow" p14:dur="1500" advTm="5000">
        <p:random/>
      </p:transition>
    </mc:Choice>
    <mc:Fallback>
      <p:transition spd="slow" advTm="5000">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2A5DE-B600-8345-889C-0DA17585E125}"/>
              </a:ext>
            </a:extLst>
          </p:cNvPr>
          <p:cNvSpPr>
            <a:spLocks noGrp="1"/>
          </p:cNvSpPr>
          <p:nvPr>
            <p:ph type="title"/>
          </p:nvPr>
        </p:nvSpPr>
        <p:spPr/>
        <p:txBody>
          <a:bodyPr/>
          <a:lstStyle/>
          <a:p>
            <a:pPr algn="ctr"/>
            <a:r>
              <a:rPr lang="en-US" dirty="0">
                <a:latin typeface="+mn-lt"/>
              </a:rPr>
              <a:t>Shoulder of Mutton Inn</a:t>
            </a:r>
          </a:p>
        </p:txBody>
      </p:sp>
      <p:pic>
        <p:nvPicPr>
          <p:cNvPr id="6" name="Picture 5">
            <a:extLst>
              <a:ext uri="{FF2B5EF4-FFF2-40B4-BE49-F238E27FC236}">
                <a16:creationId xmlns:a16="http://schemas.microsoft.com/office/drawing/2014/main" id="{875DE243-7E9B-9249-9318-67054418524D}"/>
              </a:ext>
            </a:extLst>
          </p:cNvPr>
          <p:cNvPicPr>
            <a:picLocks noChangeAspect="1"/>
          </p:cNvPicPr>
          <p:nvPr/>
        </p:nvPicPr>
        <p:blipFill>
          <a:blip r:embed="rId2"/>
          <a:stretch>
            <a:fillRect/>
          </a:stretch>
        </p:blipFill>
        <p:spPr>
          <a:xfrm>
            <a:off x="4126486" y="1484952"/>
            <a:ext cx="3733083" cy="2839914"/>
          </a:xfrm>
          <a:prstGeom prst="rect">
            <a:avLst/>
          </a:prstGeom>
        </p:spPr>
      </p:pic>
      <p:pic>
        <p:nvPicPr>
          <p:cNvPr id="8" name="Picture 7">
            <a:extLst>
              <a:ext uri="{FF2B5EF4-FFF2-40B4-BE49-F238E27FC236}">
                <a16:creationId xmlns:a16="http://schemas.microsoft.com/office/drawing/2014/main" id="{70E8A877-F111-0A45-A8C4-B8BEB500BD8F}"/>
              </a:ext>
            </a:extLst>
          </p:cNvPr>
          <p:cNvPicPr>
            <a:picLocks noChangeAspect="1"/>
          </p:cNvPicPr>
          <p:nvPr/>
        </p:nvPicPr>
        <p:blipFill>
          <a:blip r:embed="rId3"/>
          <a:stretch>
            <a:fillRect/>
          </a:stretch>
        </p:blipFill>
        <p:spPr>
          <a:xfrm>
            <a:off x="205275" y="3274541"/>
            <a:ext cx="3921211" cy="2940908"/>
          </a:xfrm>
          <a:prstGeom prst="rect">
            <a:avLst/>
          </a:prstGeom>
        </p:spPr>
      </p:pic>
      <p:pic>
        <p:nvPicPr>
          <p:cNvPr id="10" name="Picture 9">
            <a:extLst>
              <a:ext uri="{FF2B5EF4-FFF2-40B4-BE49-F238E27FC236}">
                <a16:creationId xmlns:a16="http://schemas.microsoft.com/office/drawing/2014/main" id="{31D4A48D-8288-054C-99C0-C41FFA3DBBC3}"/>
              </a:ext>
            </a:extLst>
          </p:cNvPr>
          <p:cNvPicPr>
            <a:picLocks noChangeAspect="1"/>
          </p:cNvPicPr>
          <p:nvPr/>
        </p:nvPicPr>
        <p:blipFill>
          <a:blip r:embed="rId4"/>
          <a:stretch>
            <a:fillRect/>
          </a:stretch>
        </p:blipFill>
        <p:spPr>
          <a:xfrm>
            <a:off x="7859568" y="3274539"/>
            <a:ext cx="3921212" cy="2940909"/>
          </a:xfrm>
          <a:prstGeom prst="rect">
            <a:avLst/>
          </a:prstGeom>
        </p:spPr>
      </p:pic>
      <p:sp>
        <p:nvSpPr>
          <p:cNvPr id="11" name="TextBox 10">
            <a:extLst>
              <a:ext uri="{FF2B5EF4-FFF2-40B4-BE49-F238E27FC236}">
                <a16:creationId xmlns:a16="http://schemas.microsoft.com/office/drawing/2014/main" id="{1B35FDE7-B33A-764B-8BBB-6E183897D5F2}"/>
              </a:ext>
            </a:extLst>
          </p:cNvPr>
          <p:cNvSpPr txBox="1"/>
          <p:nvPr/>
        </p:nvSpPr>
        <p:spPr>
          <a:xfrm>
            <a:off x="4263081" y="4510216"/>
            <a:ext cx="3410465" cy="1815882"/>
          </a:xfrm>
          <a:prstGeom prst="rect">
            <a:avLst/>
          </a:prstGeom>
          <a:noFill/>
        </p:spPr>
        <p:txBody>
          <a:bodyPr wrap="square" rtlCol="0">
            <a:spAutoFit/>
          </a:bodyPr>
          <a:lstStyle/>
          <a:p>
            <a:r>
              <a:rPr lang="en-US" sz="1400" dirty="0"/>
              <a:t>Dates back to 1889 and formerly a Doctors Surgery, the site was originally built as a Private residence.</a:t>
            </a:r>
          </a:p>
          <a:p>
            <a:r>
              <a:rPr lang="en-US" sz="1400" dirty="0"/>
              <a:t>The pub has a chequered history and recently changed its name to the Heworth Inn supposedly to not offend Vegans</a:t>
            </a:r>
          </a:p>
          <a:p>
            <a:r>
              <a:rPr lang="en-US" sz="1400" dirty="0"/>
              <a:t>The property is yet again boarded up and for sale</a:t>
            </a:r>
          </a:p>
        </p:txBody>
      </p:sp>
    </p:spTree>
    <p:extLst>
      <p:ext uri="{BB962C8B-B14F-4D97-AF65-F5344CB8AC3E}">
        <p14:creationId xmlns:p14="http://schemas.microsoft.com/office/powerpoint/2010/main" val="1923221825"/>
      </p:ext>
    </p:extLst>
  </p:cSld>
  <p:clrMapOvr>
    <a:masterClrMapping/>
  </p:clrMapOvr>
  <mc:AlternateContent xmlns:mc="http://schemas.openxmlformats.org/markup-compatibility/2006">
    <mc:Choice xmlns:p14="http://schemas.microsoft.com/office/powerpoint/2010/main" Requires="p14">
      <p:transition spd="slow" p14:dur="1500" advTm="5000">
        <p:random/>
      </p:transition>
    </mc:Choice>
    <mc:Fallback>
      <p:transition spd="slow" advTm="5000">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CDD49-ECD9-DB4C-B117-E88D7708D9D9}"/>
              </a:ext>
            </a:extLst>
          </p:cNvPr>
          <p:cNvSpPr>
            <a:spLocks noGrp="1"/>
          </p:cNvSpPr>
          <p:nvPr>
            <p:ph type="title"/>
          </p:nvPr>
        </p:nvSpPr>
        <p:spPr/>
        <p:txBody>
          <a:bodyPr/>
          <a:lstStyle/>
          <a:p>
            <a:pPr algn="ctr"/>
            <a:r>
              <a:rPr lang="en-US" dirty="0">
                <a:latin typeface="+mn-lt"/>
              </a:rPr>
              <a:t>Heworth Court Hotel</a:t>
            </a:r>
          </a:p>
        </p:txBody>
      </p:sp>
      <p:pic>
        <p:nvPicPr>
          <p:cNvPr id="4" name="Picture 3">
            <a:extLst>
              <a:ext uri="{FF2B5EF4-FFF2-40B4-BE49-F238E27FC236}">
                <a16:creationId xmlns:a16="http://schemas.microsoft.com/office/drawing/2014/main" id="{9FE5E16C-0D47-A64E-AF0F-0FEC99519182}"/>
              </a:ext>
            </a:extLst>
          </p:cNvPr>
          <p:cNvPicPr>
            <a:picLocks noChangeAspect="1"/>
          </p:cNvPicPr>
          <p:nvPr/>
        </p:nvPicPr>
        <p:blipFill>
          <a:blip r:embed="rId2"/>
          <a:stretch>
            <a:fillRect/>
          </a:stretch>
        </p:blipFill>
        <p:spPr>
          <a:xfrm>
            <a:off x="5311768" y="1468266"/>
            <a:ext cx="5305168" cy="3978876"/>
          </a:xfrm>
          <a:prstGeom prst="rect">
            <a:avLst/>
          </a:prstGeom>
        </p:spPr>
      </p:pic>
      <p:pic>
        <p:nvPicPr>
          <p:cNvPr id="6" name="Picture 5">
            <a:extLst>
              <a:ext uri="{FF2B5EF4-FFF2-40B4-BE49-F238E27FC236}">
                <a16:creationId xmlns:a16="http://schemas.microsoft.com/office/drawing/2014/main" id="{877935A2-5E53-234A-9B3E-41850D5FA545}"/>
              </a:ext>
            </a:extLst>
          </p:cNvPr>
          <p:cNvPicPr>
            <a:picLocks noChangeAspect="1"/>
          </p:cNvPicPr>
          <p:nvPr/>
        </p:nvPicPr>
        <p:blipFill>
          <a:blip r:embed="rId3"/>
          <a:stretch>
            <a:fillRect/>
          </a:stretch>
        </p:blipFill>
        <p:spPr>
          <a:xfrm>
            <a:off x="927029" y="1468266"/>
            <a:ext cx="3647876" cy="5167312"/>
          </a:xfrm>
          <a:prstGeom prst="rect">
            <a:avLst/>
          </a:prstGeom>
        </p:spPr>
      </p:pic>
      <p:sp>
        <p:nvSpPr>
          <p:cNvPr id="7" name="TextBox 6">
            <a:extLst>
              <a:ext uri="{FF2B5EF4-FFF2-40B4-BE49-F238E27FC236}">
                <a16:creationId xmlns:a16="http://schemas.microsoft.com/office/drawing/2014/main" id="{9D260A6D-92A4-E94A-AE12-BD1F6719C96A}"/>
              </a:ext>
            </a:extLst>
          </p:cNvPr>
          <p:cNvSpPr txBox="1"/>
          <p:nvPr/>
        </p:nvSpPr>
        <p:spPr>
          <a:xfrm>
            <a:off x="5311768" y="5671751"/>
            <a:ext cx="5305168" cy="523220"/>
          </a:xfrm>
          <a:prstGeom prst="rect">
            <a:avLst/>
          </a:prstGeom>
          <a:noFill/>
        </p:spPr>
        <p:txBody>
          <a:bodyPr wrap="square" rtlCol="0">
            <a:spAutoFit/>
          </a:bodyPr>
          <a:lstStyle/>
          <a:p>
            <a:r>
              <a:rPr lang="en-US" sz="1400" dirty="0"/>
              <a:t>Once a very popular Hotel and Restaurant on Heworth Green.</a:t>
            </a:r>
          </a:p>
          <a:p>
            <a:r>
              <a:rPr lang="en-US" sz="1400" dirty="0"/>
              <a:t>The Hotel closed a few years ago and is now residential premises</a:t>
            </a:r>
          </a:p>
        </p:txBody>
      </p:sp>
    </p:spTree>
    <p:extLst>
      <p:ext uri="{BB962C8B-B14F-4D97-AF65-F5344CB8AC3E}">
        <p14:creationId xmlns:p14="http://schemas.microsoft.com/office/powerpoint/2010/main" val="1708291167"/>
      </p:ext>
    </p:extLst>
  </p:cSld>
  <p:clrMapOvr>
    <a:masterClrMapping/>
  </p:clrMapOvr>
  <mc:AlternateContent xmlns:mc="http://schemas.openxmlformats.org/markup-compatibility/2006">
    <mc:Choice xmlns:p14="http://schemas.microsoft.com/office/powerpoint/2010/main" Requires="p14">
      <p:transition spd="slow" p14:dur="1500" advTm="5000">
        <p:random/>
      </p:transition>
    </mc:Choice>
    <mc:Fallback>
      <p:transition spd="slow" advTm="5000">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7F043-CF43-5A4E-8396-63F586632763}"/>
              </a:ext>
            </a:extLst>
          </p:cNvPr>
          <p:cNvSpPr>
            <a:spLocks noGrp="1"/>
          </p:cNvSpPr>
          <p:nvPr>
            <p:ph type="title"/>
          </p:nvPr>
        </p:nvSpPr>
        <p:spPr/>
        <p:txBody>
          <a:bodyPr/>
          <a:lstStyle/>
          <a:p>
            <a:pPr algn="ctr"/>
            <a:r>
              <a:rPr lang="en-US" dirty="0">
                <a:latin typeface="+mn-lt"/>
              </a:rPr>
              <a:t>The Nags Head </a:t>
            </a:r>
          </a:p>
        </p:txBody>
      </p:sp>
      <p:pic>
        <p:nvPicPr>
          <p:cNvPr id="4" name="Picture 3">
            <a:extLst>
              <a:ext uri="{FF2B5EF4-FFF2-40B4-BE49-F238E27FC236}">
                <a16:creationId xmlns:a16="http://schemas.microsoft.com/office/drawing/2014/main" id="{9266A875-9357-FF48-AF3A-2056A3A51574}"/>
              </a:ext>
            </a:extLst>
          </p:cNvPr>
          <p:cNvPicPr>
            <a:picLocks noChangeAspect="1"/>
          </p:cNvPicPr>
          <p:nvPr/>
        </p:nvPicPr>
        <p:blipFill>
          <a:blip r:embed="rId2"/>
          <a:stretch>
            <a:fillRect/>
          </a:stretch>
        </p:blipFill>
        <p:spPr>
          <a:xfrm>
            <a:off x="838200" y="1410730"/>
            <a:ext cx="5401962" cy="3168068"/>
          </a:xfrm>
          <a:prstGeom prst="rect">
            <a:avLst/>
          </a:prstGeom>
        </p:spPr>
      </p:pic>
      <p:pic>
        <p:nvPicPr>
          <p:cNvPr id="6" name="Picture 5">
            <a:extLst>
              <a:ext uri="{FF2B5EF4-FFF2-40B4-BE49-F238E27FC236}">
                <a16:creationId xmlns:a16="http://schemas.microsoft.com/office/drawing/2014/main" id="{DA34A458-0B99-B243-8C84-61889B89C744}"/>
              </a:ext>
            </a:extLst>
          </p:cNvPr>
          <p:cNvPicPr>
            <a:picLocks noChangeAspect="1"/>
          </p:cNvPicPr>
          <p:nvPr/>
        </p:nvPicPr>
        <p:blipFill>
          <a:blip r:embed="rId3"/>
          <a:stretch>
            <a:fillRect/>
          </a:stretch>
        </p:blipFill>
        <p:spPr>
          <a:xfrm>
            <a:off x="838200" y="4657747"/>
            <a:ext cx="2457278" cy="1579045"/>
          </a:xfrm>
          <a:prstGeom prst="rect">
            <a:avLst/>
          </a:prstGeom>
        </p:spPr>
      </p:pic>
      <p:pic>
        <p:nvPicPr>
          <p:cNvPr id="8" name="Picture 7">
            <a:extLst>
              <a:ext uri="{FF2B5EF4-FFF2-40B4-BE49-F238E27FC236}">
                <a16:creationId xmlns:a16="http://schemas.microsoft.com/office/drawing/2014/main" id="{11BBC2E6-3513-5A40-BA43-7CE80306C025}"/>
              </a:ext>
            </a:extLst>
          </p:cNvPr>
          <p:cNvPicPr>
            <a:picLocks noChangeAspect="1"/>
          </p:cNvPicPr>
          <p:nvPr/>
        </p:nvPicPr>
        <p:blipFill>
          <a:blip r:embed="rId4"/>
          <a:stretch>
            <a:fillRect/>
          </a:stretch>
        </p:blipFill>
        <p:spPr>
          <a:xfrm>
            <a:off x="6499360" y="1410730"/>
            <a:ext cx="4854440" cy="3150973"/>
          </a:xfrm>
          <a:prstGeom prst="rect">
            <a:avLst/>
          </a:prstGeom>
        </p:spPr>
      </p:pic>
      <p:sp>
        <p:nvSpPr>
          <p:cNvPr id="9" name="TextBox 8">
            <a:extLst>
              <a:ext uri="{FF2B5EF4-FFF2-40B4-BE49-F238E27FC236}">
                <a16:creationId xmlns:a16="http://schemas.microsoft.com/office/drawing/2014/main" id="{077C7A32-3D44-8440-86C1-142C1B221FF5}"/>
              </a:ext>
            </a:extLst>
          </p:cNvPr>
          <p:cNvSpPr txBox="1"/>
          <p:nvPr/>
        </p:nvSpPr>
        <p:spPr>
          <a:xfrm>
            <a:off x="3707027" y="4657747"/>
            <a:ext cx="7646773" cy="1384995"/>
          </a:xfrm>
          <a:prstGeom prst="rect">
            <a:avLst/>
          </a:prstGeom>
          <a:noFill/>
        </p:spPr>
        <p:txBody>
          <a:bodyPr wrap="square" rtlCol="0">
            <a:spAutoFit/>
          </a:bodyPr>
          <a:lstStyle/>
          <a:p>
            <a:r>
              <a:rPr lang="en-US" sz="1400" dirty="0"/>
              <a:t>Built in the second quarter of the 19</a:t>
            </a:r>
            <a:r>
              <a:rPr lang="en-US" sz="1400" baseline="30000" dirty="0"/>
              <a:t>th</a:t>
            </a:r>
            <a:r>
              <a:rPr lang="en-US" sz="1400" dirty="0"/>
              <a:t> Century, the name goes back to at least 1850</a:t>
            </a:r>
          </a:p>
          <a:p>
            <a:r>
              <a:rPr lang="en-US" sz="1400" dirty="0"/>
              <a:t>Note the older picture and the house on the left which was demolished and became a one storey extension to the pub.</a:t>
            </a:r>
          </a:p>
          <a:p>
            <a:r>
              <a:rPr lang="en-US" sz="1400" dirty="0"/>
              <a:t>The Nags Head was </a:t>
            </a:r>
            <a:r>
              <a:rPr lang="en-US" sz="1400" dirty="0" err="1"/>
              <a:t>reportably</a:t>
            </a:r>
            <a:r>
              <a:rPr lang="en-US" sz="1400" dirty="0"/>
              <a:t> the local </a:t>
            </a:r>
            <a:r>
              <a:rPr lang="en-US" sz="1400" dirty="0" err="1"/>
              <a:t>centre</a:t>
            </a:r>
            <a:r>
              <a:rPr lang="en-US" sz="1400" dirty="0"/>
              <a:t> for Cock Fighting</a:t>
            </a:r>
          </a:p>
          <a:p>
            <a:r>
              <a:rPr lang="en-US" sz="1400" dirty="0"/>
              <a:t>The Pub became notable for investigations into the Claudia Laurence investigation over the last few years</a:t>
            </a:r>
          </a:p>
        </p:txBody>
      </p:sp>
    </p:spTree>
    <p:extLst>
      <p:ext uri="{BB962C8B-B14F-4D97-AF65-F5344CB8AC3E}">
        <p14:creationId xmlns:p14="http://schemas.microsoft.com/office/powerpoint/2010/main" val="72060323"/>
      </p:ext>
    </p:extLst>
  </p:cSld>
  <p:clrMapOvr>
    <a:masterClrMapping/>
  </p:clrMapOvr>
  <mc:AlternateContent xmlns:mc="http://schemas.openxmlformats.org/markup-compatibility/2006">
    <mc:Choice xmlns:p14="http://schemas.microsoft.com/office/powerpoint/2010/main" Requires="p14">
      <p:transition spd="slow" p14:dur="1500" advTm="5000">
        <p:random/>
      </p:transition>
    </mc:Choice>
    <mc:Fallback>
      <p:transition spd="slow" advTm="5000">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E21C6-DD8F-804C-B9D1-441FE5654F33}"/>
              </a:ext>
            </a:extLst>
          </p:cNvPr>
          <p:cNvSpPr>
            <a:spLocks noGrp="1"/>
          </p:cNvSpPr>
          <p:nvPr>
            <p:ph type="title"/>
          </p:nvPr>
        </p:nvSpPr>
        <p:spPr/>
        <p:txBody>
          <a:bodyPr/>
          <a:lstStyle/>
          <a:p>
            <a:pPr algn="ctr"/>
            <a:r>
              <a:rPr lang="en-US" dirty="0">
                <a:latin typeface="+mn-lt"/>
              </a:rPr>
              <a:t>The Nags Head</a:t>
            </a:r>
          </a:p>
        </p:txBody>
      </p:sp>
      <p:pic>
        <p:nvPicPr>
          <p:cNvPr id="4" name="Picture 3">
            <a:extLst>
              <a:ext uri="{FF2B5EF4-FFF2-40B4-BE49-F238E27FC236}">
                <a16:creationId xmlns:a16="http://schemas.microsoft.com/office/drawing/2014/main" id="{093F1805-4263-FD40-8F20-F37E78669E76}"/>
              </a:ext>
            </a:extLst>
          </p:cNvPr>
          <p:cNvPicPr>
            <a:picLocks noChangeAspect="1"/>
          </p:cNvPicPr>
          <p:nvPr/>
        </p:nvPicPr>
        <p:blipFill>
          <a:blip r:embed="rId2"/>
          <a:stretch>
            <a:fillRect/>
          </a:stretch>
        </p:blipFill>
        <p:spPr>
          <a:xfrm>
            <a:off x="961656" y="1470454"/>
            <a:ext cx="3301165" cy="4658497"/>
          </a:xfrm>
          <a:prstGeom prst="rect">
            <a:avLst/>
          </a:prstGeom>
        </p:spPr>
      </p:pic>
      <p:pic>
        <p:nvPicPr>
          <p:cNvPr id="6" name="Picture 5">
            <a:extLst>
              <a:ext uri="{FF2B5EF4-FFF2-40B4-BE49-F238E27FC236}">
                <a16:creationId xmlns:a16="http://schemas.microsoft.com/office/drawing/2014/main" id="{915910A6-04CB-E94F-A4AC-E4B0C7EFD957}"/>
              </a:ext>
            </a:extLst>
          </p:cNvPr>
          <p:cNvPicPr>
            <a:picLocks noChangeAspect="1"/>
          </p:cNvPicPr>
          <p:nvPr/>
        </p:nvPicPr>
        <p:blipFill>
          <a:blip r:embed="rId3"/>
          <a:stretch>
            <a:fillRect/>
          </a:stretch>
        </p:blipFill>
        <p:spPr>
          <a:xfrm>
            <a:off x="4415110" y="1690688"/>
            <a:ext cx="3476590" cy="4154058"/>
          </a:xfrm>
          <a:prstGeom prst="rect">
            <a:avLst/>
          </a:prstGeom>
        </p:spPr>
      </p:pic>
      <p:pic>
        <p:nvPicPr>
          <p:cNvPr id="8" name="Picture 7">
            <a:extLst>
              <a:ext uri="{FF2B5EF4-FFF2-40B4-BE49-F238E27FC236}">
                <a16:creationId xmlns:a16="http://schemas.microsoft.com/office/drawing/2014/main" id="{E6510A2F-CE86-014E-B351-F50239DA3E0E}"/>
              </a:ext>
            </a:extLst>
          </p:cNvPr>
          <p:cNvPicPr>
            <a:picLocks noChangeAspect="1"/>
          </p:cNvPicPr>
          <p:nvPr/>
        </p:nvPicPr>
        <p:blipFill>
          <a:blip r:embed="rId4"/>
          <a:stretch>
            <a:fillRect/>
          </a:stretch>
        </p:blipFill>
        <p:spPr>
          <a:xfrm>
            <a:off x="8232111" y="1334529"/>
            <a:ext cx="3197833" cy="4658497"/>
          </a:xfrm>
          <a:prstGeom prst="rect">
            <a:avLst/>
          </a:prstGeom>
        </p:spPr>
      </p:pic>
      <p:sp>
        <p:nvSpPr>
          <p:cNvPr id="9" name="TextBox 8">
            <a:extLst>
              <a:ext uri="{FF2B5EF4-FFF2-40B4-BE49-F238E27FC236}">
                <a16:creationId xmlns:a16="http://schemas.microsoft.com/office/drawing/2014/main" id="{5C460C34-01B9-5A41-8F8D-F7C99566EC96}"/>
              </a:ext>
            </a:extLst>
          </p:cNvPr>
          <p:cNvSpPr txBox="1"/>
          <p:nvPr/>
        </p:nvSpPr>
        <p:spPr>
          <a:xfrm>
            <a:off x="4415110" y="5993026"/>
            <a:ext cx="3476590" cy="738664"/>
          </a:xfrm>
          <a:prstGeom prst="rect">
            <a:avLst/>
          </a:prstGeom>
          <a:noFill/>
        </p:spPr>
        <p:txBody>
          <a:bodyPr wrap="square" rtlCol="0">
            <a:spAutoFit/>
          </a:bodyPr>
          <a:lstStyle/>
          <a:p>
            <a:r>
              <a:rPr lang="en-US" sz="1400" dirty="0"/>
              <a:t>The side of the Nags Head originally the entrance to Grangers Builders and Toes Joiners</a:t>
            </a:r>
          </a:p>
        </p:txBody>
      </p:sp>
    </p:spTree>
    <p:extLst>
      <p:ext uri="{BB962C8B-B14F-4D97-AF65-F5344CB8AC3E}">
        <p14:creationId xmlns:p14="http://schemas.microsoft.com/office/powerpoint/2010/main" val="3064901910"/>
      </p:ext>
    </p:extLst>
  </p:cSld>
  <p:clrMapOvr>
    <a:masterClrMapping/>
  </p:clrMapOvr>
  <mc:AlternateContent xmlns:mc="http://schemas.openxmlformats.org/markup-compatibility/2006">
    <mc:Choice xmlns:p14="http://schemas.microsoft.com/office/powerpoint/2010/main" Requires="p14">
      <p:transition spd="slow" p14:dur="1500" advTm="5000">
        <p:random/>
      </p:transition>
    </mc:Choice>
    <mc:Fallback>
      <p:transition spd="slow" advTm="5000">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9BC3-571E-F740-BDCB-39DDD7575395}"/>
              </a:ext>
            </a:extLst>
          </p:cNvPr>
          <p:cNvSpPr>
            <a:spLocks noGrp="1"/>
          </p:cNvSpPr>
          <p:nvPr>
            <p:ph type="title"/>
          </p:nvPr>
        </p:nvSpPr>
        <p:spPr/>
        <p:txBody>
          <a:bodyPr/>
          <a:lstStyle/>
          <a:p>
            <a:pPr algn="ctr"/>
            <a:r>
              <a:rPr lang="en-US" dirty="0">
                <a:latin typeface="+mn-lt"/>
              </a:rPr>
              <a:t>Heworth Road</a:t>
            </a:r>
          </a:p>
        </p:txBody>
      </p:sp>
      <p:pic>
        <p:nvPicPr>
          <p:cNvPr id="4" name="Picture 3">
            <a:extLst>
              <a:ext uri="{FF2B5EF4-FFF2-40B4-BE49-F238E27FC236}">
                <a16:creationId xmlns:a16="http://schemas.microsoft.com/office/drawing/2014/main" id="{0D436039-238B-DB40-BEF5-39EF28C8A962}"/>
              </a:ext>
            </a:extLst>
          </p:cNvPr>
          <p:cNvPicPr>
            <a:picLocks noChangeAspect="1"/>
          </p:cNvPicPr>
          <p:nvPr/>
        </p:nvPicPr>
        <p:blipFill>
          <a:blip r:embed="rId2"/>
          <a:stretch>
            <a:fillRect/>
          </a:stretch>
        </p:blipFill>
        <p:spPr>
          <a:xfrm>
            <a:off x="988222" y="1445740"/>
            <a:ext cx="3732060" cy="2270224"/>
          </a:xfrm>
          <a:prstGeom prst="rect">
            <a:avLst/>
          </a:prstGeom>
        </p:spPr>
      </p:pic>
      <p:pic>
        <p:nvPicPr>
          <p:cNvPr id="6" name="Picture 5">
            <a:extLst>
              <a:ext uri="{FF2B5EF4-FFF2-40B4-BE49-F238E27FC236}">
                <a16:creationId xmlns:a16="http://schemas.microsoft.com/office/drawing/2014/main" id="{B72CB161-F6E4-DD4A-8632-64E701ED4FF9}"/>
              </a:ext>
            </a:extLst>
          </p:cNvPr>
          <p:cNvPicPr>
            <a:picLocks noChangeAspect="1"/>
          </p:cNvPicPr>
          <p:nvPr/>
        </p:nvPicPr>
        <p:blipFill>
          <a:blip r:embed="rId3"/>
          <a:stretch>
            <a:fillRect/>
          </a:stretch>
        </p:blipFill>
        <p:spPr>
          <a:xfrm>
            <a:off x="988222" y="3874101"/>
            <a:ext cx="3983488" cy="2618774"/>
          </a:xfrm>
          <a:prstGeom prst="rect">
            <a:avLst/>
          </a:prstGeom>
        </p:spPr>
      </p:pic>
      <p:pic>
        <p:nvPicPr>
          <p:cNvPr id="8" name="Picture 7">
            <a:extLst>
              <a:ext uri="{FF2B5EF4-FFF2-40B4-BE49-F238E27FC236}">
                <a16:creationId xmlns:a16="http://schemas.microsoft.com/office/drawing/2014/main" id="{EA92C2CC-EA46-C544-9AF7-739DC7E7FADC}"/>
              </a:ext>
            </a:extLst>
          </p:cNvPr>
          <p:cNvPicPr>
            <a:picLocks noChangeAspect="1"/>
          </p:cNvPicPr>
          <p:nvPr/>
        </p:nvPicPr>
        <p:blipFill>
          <a:blip r:embed="rId4"/>
          <a:stretch>
            <a:fillRect/>
          </a:stretch>
        </p:blipFill>
        <p:spPr>
          <a:xfrm>
            <a:off x="5770605" y="1445740"/>
            <a:ext cx="5212944" cy="4174428"/>
          </a:xfrm>
          <a:prstGeom prst="rect">
            <a:avLst/>
          </a:prstGeom>
        </p:spPr>
      </p:pic>
      <p:sp>
        <p:nvSpPr>
          <p:cNvPr id="9" name="TextBox 8">
            <a:extLst>
              <a:ext uri="{FF2B5EF4-FFF2-40B4-BE49-F238E27FC236}">
                <a16:creationId xmlns:a16="http://schemas.microsoft.com/office/drawing/2014/main" id="{DA7E6A88-1630-154D-A38A-3691AD6C8A5D}"/>
              </a:ext>
            </a:extLst>
          </p:cNvPr>
          <p:cNvSpPr txBox="1"/>
          <p:nvPr/>
        </p:nvSpPr>
        <p:spPr>
          <a:xfrm>
            <a:off x="5770605" y="5770605"/>
            <a:ext cx="5212944" cy="523220"/>
          </a:xfrm>
          <a:prstGeom prst="rect">
            <a:avLst/>
          </a:prstGeom>
          <a:noFill/>
        </p:spPr>
        <p:txBody>
          <a:bodyPr wrap="square" rtlCol="0">
            <a:spAutoFit/>
          </a:bodyPr>
          <a:lstStyle/>
          <a:p>
            <a:r>
              <a:rPr lang="en-US" sz="1400" dirty="0"/>
              <a:t>This was originally Heworth Police Station, it later became the home of Heworth Taxi’s and of late has been a bookmakers shop</a:t>
            </a:r>
          </a:p>
        </p:txBody>
      </p:sp>
    </p:spTree>
    <p:extLst>
      <p:ext uri="{BB962C8B-B14F-4D97-AF65-F5344CB8AC3E}">
        <p14:creationId xmlns:p14="http://schemas.microsoft.com/office/powerpoint/2010/main" val="4245197275"/>
      </p:ext>
    </p:extLst>
  </p:cSld>
  <p:clrMapOvr>
    <a:masterClrMapping/>
  </p:clrMapOvr>
  <mc:AlternateContent xmlns:mc="http://schemas.openxmlformats.org/markup-compatibility/2006">
    <mc:Choice xmlns:p14="http://schemas.microsoft.com/office/powerpoint/2010/main" Requires="p14">
      <p:transition spd="slow" p14:dur="1500" advTm="5000">
        <p:random/>
      </p:transition>
    </mc:Choice>
    <mc:Fallback>
      <p:transition spd="slow" advTm="5000">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F28A5-C987-8B45-B173-B1DEAC260105}"/>
              </a:ext>
            </a:extLst>
          </p:cNvPr>
          <p:cNvSpPr>
            <a:spLocks noGrp="1"/>
          </p:cNvSpPr>
          <p:nvPr>
            <p:ph type="title"/>
          </p:nvPr>
        </p:nvSpPr>
        <p:spPr/>
        <p:txBody>
          <a:bodyPr/>
          <a:lstStyle/>
          <a:p>
            <a:pPr algn="ctr"/>
            <a:r>
              <a:rPr lang="en-US" dirty="0">
                <a:latin typeface="+mn-lt"/>
              </a:rPr>
              <a:t>Heworth Road</a:t>
            </a:r>
          </a:p>
        </p:txBody>
      </p:sp>
      <p:pic>
        <p:nvPicPr>
          <p:cNvPr id="6" name="Picture 5">
            <a:extLst>
              <a:ext uri="{FF2B5EF4-FFF2-40B4-BE49-F238E27FC236}">
                <a16:creationId xmlns:a16="http://schemas.microsoft.com/office/drawing/2014/main" id="{28DC2E10-93CF-6348-863A-F9F7941F7188}"/>
              </a:ext>
            </a:extLst>
          </p:cNvPr>
          <p:cNvPicPr>
            <a:picLocks noChangeAspect="1"/>
          </p:cNvPicPr>
          <p:nvPr/>
        </p:nvPicPr>
        <p:blipFill>
          <a:blip r:embed="rId2"/>
          <a:stretch>
            <a:fillRect/>
          </a:stretch>
        </p:blipFill>
        <p:spPr>
          <a:xfrm>
            <a:off x="565443" y="1544594"/>
            <a:ext cx="4692419" cy="3113903"/>
          </a:xfrm>
          <a:prstGeom prst="rect">
            <a:avLst/>
          </a:prstGeom>
        </p:spPr>
      </p:pic>
      <p:pic>
        <p:nvPicPr>
          <p:cNvPr id="8" name="Picture 7">
            <a:extLst>
              <a:ext uri="{FF2B5EF4-FFF2-40B4-BE49-F238E27FC236}">
                <a16:creationId xmlns:a16="http://schemas.microsoft.com/office/drawing/2014/main" id="{E1DB683A-0145-DB42-86DE-EB3816329E5B}"/>
              </a:ext>
            </a:extLst>
          </p:cNvPr>
          <p:cNvPicPr>
            <a:picLocks noChangeAspect="1"/>
          </p:cNvPicPr>
          <p:nvPr/>
        </p:nvPicPr>
        <p:blipFill>
          <a:blip r:embed="rId3"/>
          <a:stretch>
            <a:fillRect/>
          </a:stretch>
        </p:blipFill>
        <p:spPr>
          <a:xfrm>
            <a:off x="7687901" y="1544594"/>
            <a:ext cx="3523795" cy="2642846"/>
          </a:xfrm>
          <a:prstGeom prst="rect">
            <a:avLst/>
          </a:prstGeom>
        </p:spPr>
      </p:pic>
      <p:pic>
        <p:nvPicPr>
          <p:cNvPr id="12" name="Picture 11">
            <a:extLst>
              <a:ext uri="{FF2B5EF4-FFF2-40B4-BE49-F238E27FC236}">
                <a16:creationId xmlns:a16="http://schemas.microsoft.com/office/drawing/2014/main" id="{D1CB4DE8-90F3-9F44-9D3F-E72051F9289F}"/>
              </a:ext>
            </a:extLst>
          </p:cNvPr>
          <p:cNvPicPr>
            <a:picLocks noChangeAspect="1"/>
          </p:cNvPicPr>
          <p:nvPr/>
        </p:nvPicPr>
        <p:blipFill>
          <a:blip r:embed="rId4"/>
          <a:stretch>
            <a:fillRect/>
          </a:stretch>
        </p:blipFill>
        <p:spPr>
          <a:xfrm>
            <a:off x="4504100" y="3675534"/>
            <a:ext cx="3579351" cy="2817341"/>
          </a:xfrm>
          <a:prstGeom prst="rect">
            <a:avLst/>
          </a:prstGeom>
        </p:spPr>
      </p:pic>
      <p:sp>
        <p:nvSpPr>
          <p:cNvPr id="13" name="TextBox 12">
            <a:extLst>
              <a:ext uri="{FF2B5EF4-FFF2-40B4-BE49-F238E27FC236}">
                <a16:creationId xmlns:a16="http://schemas.microsoft.com/office/drawing/2014/main" id="{702F79DB-734A-6748-8B57-242931CFE85B}"/>
              </a:ext>
            </a:extLst>
          </p:cNvPr>
          <p:cNvSpPr txBox="1"/>
          <p:nvPr/>
        </p:nvSpPr>
        <p:spPr>
          <a:xfrm>
            <a:off x="8287400" y="4350720"/>
            <a:ext cx="3204384" cy="1384995"/>
          </a:xfrm>
          <a:prstGeom prst="rect">
            <a:avLst/>
          </a:prstGeom>
          <a:noFill/>
        </p:spPr>
        <p:txBody>
          <a:bodyPr wrap="square" rtlCol="0">
            <a:spAutoFit/>
          </a:bodyPr>
          <a:lstStyle/>
          <a:p>
            <a:r>
              <a:rPr lang="en-US" sz="1400" dirty="0"/>
              <a:t>The picture above left shows the Cycle shop on Heworth Road dated around 1958, this later became the popular Hudson’s Butchers which closed in 2005 after 70 years</a:t>
            </a:r>
          </a:p>
          <a:p>
            <a:r>
              <a:rPr lang="en-US" sz="1400" dirty="0"/>
              <a:t>It is now Spray’s Hairdressers</a:t>
            </a:r>
          </a:p>
        </p:txBody>
      </p:sp>
      <p:sp>
        <p:nvSpPr>
          <p:cNvPr id="14" name="TextBox 13">
            <a:extLst>
              <a:ext uri="{FF2B5EF4-FFF2-40B4-BE49-F238E27FC236}">
                <a16:creationId xmlns:a16="http://schemas.microsoft.com/office/drawing/2014/main" id="{2719F8B0-5F3F-3C4D-99F6-851A08C03857}"/>
              </a:ext>
            </a:extLst>
          </p:cNvPr>
          <p:cNvSpPr txBox="1"/>
          <p:nvPr/>
        </p:nvSpPr>
        <p:spPr>
          <a:xfrm>
            <a:off x="667265" y="4967416"/>
            <a:ext cx="3657600" cy="738664"/>
          </a:xfrm>
          <a:prstGeom prst="rect">
            <a:avLst/>
          </a:prstGeom>
          <a:noFill/>
        </p:spPr>
        <p:txBody>
          <a:bodyPr wrap="square" rtlCol="0">
            <a:spAutoFit/>
          </a:bodyPr>
          <a:lstStyle/>
          <a:p>
            <a:r>
              <a:rPr lang="en-US" sz="1400" dirty="0"/>
              <a:t>It is believed the shop on the left of the Cycle shop was originally a bookmakers run by Cocker North</a:t>
            </a:r>
          </a:p>
        </p:txBody>
      </p:sp>
    </p:spTree>
    <p:extLst>
      <p:ext uri="{BB962C8B-B14F-4D97-AF65-F5344CB8AC3E}">
        <p14:creationId xmlns:p14="http://schemas.microsoft.com/office/powerpoint/2010/main" val="2071828364"/>
      </p:ext>
    </p:extLst>
  </p:cSld>
  <p:clrMapOvr>
    <a:masterClrMapping/>
  </p:clrMapOvr>
  <mc:AlternateContent xmlns:mc="http://schemas.openxmlformats.org/markup-compatibility/2006">
    <mc:Choice xmlns:p14="http://schemas.microsoft.com/office/powerpoint/2010/main" Requires="p14">
      <p:transition spd="slow" p14:dur="1500" advTm="5000">
        <p:random/>
      </p:transition>
    </mc:Choice>
    <mc:Fallback>
      <p:transition spd="slow" advTm="5000">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4A480-92CA-4F4F-8F29-497FB5A559DC}"/>
              </a:ext>
            </a:extLst>
          </p:cNvPr>
          <p:cNvSpPr>
            <a:spLocks noGrp="1"/>
          </p:cNvSpPr>
          <p:nvPr>
            <p:ph type="title"/>
          </p:nvPr>
        </p:nvSpPr>
        <p:spPr/>
        <p:txBody>
          <a:bodyPr/>
          <a:lstStyle/>
          <a:p>
            <a:pPr algn="ctr"/>
            <a:r>
              <a:rPr lang="en-US" dirty="0">
                <a:latin typeface="+mn-lt"/>
              </a:rPr>
              <a:t>Heworth Road</a:t>
            </a:r>
          </a:p>
        </p:txBody>
      </p:sp>
      <p:pic>
        <p:nvPicPr>
          <p:cNvPr id="3" name="Picture 2">
            <a:extLst>
              <a:ext uri="{FF2B5EF4-FFF2-40B4-BE49-F238E27FC236}">
                <a16:creationId xmlns:a16="http://schemas.microsoft.com/office/drawing/2014/main" id="{CAE6AA4C-E182-EF42-A5BB-C7A64BA55472}"/>
              </a:ext>
            </a:extLst>
          </p:cNvPr>
          <p:cNvPicPr>
            <a:picLocks noChangeAspect="1"/>
          </p:cNvPicPr>
          <p:nvPr/>
        </p:nvPicPr>
        <p:blipFill>
          <a:blip r:embed="rId2"/>
          <a:stretch>
            <a:fillRect/>
          </a:stretch>
        </p:blipFill>
        <p:spPr>
          <a:xfrm>
            <a:off x="838199" y="1569136"/>
            <a:ext cx="5290729" cy="3429000"/>
          </a:xfrm>
          <a:prstGeom prst="rect">
            <a:avLst/>
          </a:prstGeom>
        </p:spPr>
      </p:pic>
      <p:pic>
        <p:nvPicPr>
          <p:cNvPr id="5" name="Picture 4">
            <a:extLst>
              <a:ext uri="{FF2B5EF4-FFF2-40B4-BE49-F238E27FC236}">
                <a16:creationId xmlns:a16="http://schemas.microsoft.com/office/drawing/2014/main" id="{E06C858C-B0D1-1440-BFA4-5B6E7D415039}"/>
              </a:ext>
            </a:extLst>
          </p:cNvPr>
          <p:cNvPicPr>
            <a:picLocks noChangeAspect="1"/>
          </p:cNvPicPr>
          <p:nvPr/>
        </p:nvPicPr>
        <p:blipFill>
          <a:blip r:embed="rId3"/>
          <a:stretch>
            <a:fillRect/>
          </a:stretch>
        </p:blipFill>
        <p:spPr>
          <a:xfrm>
            <a:off x="6491416" y="1569136"/>
            <a:ext cx="4572000" cy="3429000"/>
          </a:xfrm>
          <a:prstGeom prst="rect">
            <a:avLst/>
          </a:prstGeom>
        </p:spPr>
      </p:pic>
      <p:sp>
        <p:nvSpPr>
          <p:cNvPr id="6" name="TextBox 5">
            <a:extLst>
              <a:ext uri="{FF2B5EF4-FFF2-40B4-BE49-F238E27FC236}">
                <a16:creationId xmlns:a16="http://schemas.microsoft.com/office/drawing/2014/main" id="{93CDDE73-5151-BF46-8458-87AE233494AA}"/>
              </a:ext>
            </a:extLst>
          </p:cNvPr>
          <p:cNvSpPr txBox="1"/>
          <p:nvPr/>
        </p:nvSpPr>
        <p:spPr>
          <a:xfrm>
            <a:off x="3262184" y="5189838"/>
            <a:ext cx="5770605" cy="1169551"/>
          </a:xfrm>
          <a:prstGeom prst="rect">
            <a:avLst/>
          </a:prstGeom>
          <a:noFill/>
        </p:spPr>
        <p:txBody>
          <a:bodyPr wrap="square" rtlCol="0">
            <a:spAutoFit/>
          </a:bodyPr>
          <a:lstStyle/>
          <a:p>
            <a:r>
              <a:rPr lang="en-US" sz="1400" dirty="0"/>
              <a:t>Quartz travel sadly now closed was an innovative and personal travel booking outlet and gained excellent praise for its way of doing business</a:t>
            </a:r>
          </a:p>
          <a:p>
            <a:r>
              <a:rPr lang="en-US" sz="1400" dirty="0"/>
              <a:t>Les Lees Drapers shop occupied these premises before Quartz</a:t>
            </a:r>
          </a:p>
          <a:p>
            <a:r>
              <a:rPr lang="en-US" sz="1400" dirty="0"/>
              <a:t>The shop on the left is Independent living, this may have been a private house before being converted into the shop</a:t>
            </a:r>
          </a:p>
        </p:txBody>
      </p:sp>
    </p:spTree>
    <p:extLst>
      <p:ext uri="{BB962C8B-B14F-4D97-AF65-F5344CB8AC3E}">
        <p14:creationId xmlns:p14="http://schemas.microsoft.com/office/powerpoint/2010/main" val="2988182542"/>
      </p:ext>
    </p:extLst>
  </p:cSld>
  <p:clrMapOvr>
    <a:masterClrMapping/>
  </p:clrMapOvr>
  <mc:AlternateContent xmlns:mc="http://schemas.openxmlformats.org/markup-compatibility/2006">
    <mc:Choice xmlns:p14="http://schemas.microsoft.com/office/powerpoint/2010/main" Requires="p14">
      <p:transition spd="slow" p14:dur="1500" advTm="5000">
        <p:random/>
      </p:transition>
    </mc:Choice>
    <mc:Fallback>
      <p:transition spd="slow" advTm="5000">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E9CBE-152B-5042-8C83-C30B1B4EBD43}"/>
              </a:ext>
            </a:extLst>
          </p:cNvPr>
          <p:cNvSpPr>
            <a:spLocks noGrp="1"/>
          </p:cNvSpPr>
          <p:nvPr>
            <p:ph type="title"/>
          </p:nvPr>
        </p:nvSpPr>
        <p:spPr/>
        <p:txBody>
          <a:bodyPr/>
          <a:lstStyle/>
          <a:p>
            <a:pPr algn="ctr"/>
            <a:r>
              <a:rPr lang="en-US" dirty="0">
                <a:latin typeface="+mn-lt"/>
              </a:rPr>
              <a:t>Dales Lane Corner</a:t>
            </a:r>
          </a:p>
        </p:txBody>
      </p:sp>
      <p:pic>
        <p:nvPicPr>
          <p:cNvPr id="4" name="Picture 3">
            <a:extLst>
              <a:ext uri="{FF2B5EF4-FFF2-40B4-BE49-F238E27FC236}">
                <a16:creationId xmlns:a16="http://schemas.microsoft.com/office/drawing/2014/main" id="{F588807F-08DF-A34F-A21C-1079A669E66C}"/>
              </a:ext>
            </a:extLst>
          </p:cNvPr>
          <p:cNvPicPr>
            <a:picLocks noChangeAspect="1"/>
          </p:cNvPicPr>
          <p:nvPr/>
        </p:nvPicPr>
        <p:blipFill>
          <a:blip r:embed="rId2"/>
          <a:stretch>
            <a:fillRect/>
          </a:stretch>
        </p:blipFill>
        <p:spPr>
          <a:xfrm>
            <a:off x="838200" y="1690688"/>
            <a:ext cx="3530600" cy="2330450"/>
          </a:xfrm>
          <a:prstGeom prst="rect">
            <a:avLst/>
          </a:prstGeom>
        </p:spPr>
      </p:pic>
      <p:pic>
        <p:nvPicPr>
          <p:cNvPr id="6" name="Picture 5">
            <a:extLst>
              <a:ext uri="{FF2B5EF4-FFF2-40B4-BE49-F238E27FC236}">
                <a16:creationId xmlns:a16="http://schemas.microsoft.com/office/drawing/2014/main" id="{F1323129-B44B-7A41-AB1B-8FDB72D507C0}"/>
              </a:ext>
            </a:extLst>
          </p:cNvPr>
          <p:cNvPicPr>
            <a:picLocks noChangeAspect="1"/>
          </p:cNvPicPr>
          <p:nvPr/>
        </p:nvPicPr>
        <p:blipFill>
          <a:blip r:embed="rId3"/>
          <a:stretch>
            <a:fillRect/>
          </a:stretch>
        </p:blipFill>
        <p:spPr>
          <a:xfrm>
            <a:off x="838200" y="4121869"/>
            <a:ext cx="3118365" cy="2090885"/>
          </a:xfrm>
          <a:prstGeom prst="rect">
            <a:avLst/>
          </a:prstGeom>
        </p:spPr>
      </p:pic>
      <p:pic>
        <p:nvPicPr>
          <p:cNvPr id="8" name="Picture 7">
            <a:extLst>
              <a:ext uri="{FF2B5EF4-FFF2-40B4-BE49-F238E27FC236}">
                <a16:creationId xmlns:a16="http://schemas.microsoft.com/office/drawing/2014/main" id="{3923B318-A33D-6349-9D90-FC29067B7E54}"/>
              </a:ext>
            </a:extLst>
          </p:cNvPr>
          <p:cNvPicPr>
            <a:picLocks noChangeAspect="1"/>
          </p:cNvPicPr>
          <p:nvPr/>
        </p:nvPicPr>
        <p:blipFill>
          <a:blip r:embed="rId4"/>
          <a:stretch>
            <a:fillRect/>
          </a:stretch>
        </p:blipFill>
        <p:spPr>
          <a:xfrm>
            <a:off x="4536817" y="1690688"/>
            <a:ext cx="3118365" cy="2816883"/>
          </a:xfrm>
          <a:prstGeom prst="rect">
            <a:avLst/>
          </a:prstGeom>
        </p:spPr>
      </p:pic>
      <p:pic>
        <p:nvPicPr>
          <p:cNvPr id="10" name="Picture 9">
            <a:extLst>
              <a:ext uri="{FF2B5EF4-FFF2-40B4-BE49-F238E27FC236}">
                <a16:creationId xmlns:a16="http://schemas.microsoft.com/office/drawing/2014/main" id="{CF5087AB-1B2A-874F-A7DD-5C56053F4426}"/>
              </a:ext>
            </a:extLst>
          </p:cNvPr>
          <p:cNvPicPr>
            <a:picLocks noChangeAspect="1"/>
          </p:cNvPicPr>
          <p:nvPr/>
        </p:nvPicPr>
        <p:blipFill>
          <a:blip r:embed="rId5"/>
          <a:stretch>
            <a:fillRect/>
          </a:stretch>
        </p:blipFill>
        <p:spPr>
          <a:xfrm>
            <a:off x="7879476" y="1690688"/>
            <a:ext cx="3648175" cy="2736131"/>
          </a:xfrm>
          <a:prstGeom prst="rect">
            <a:avLst/>
          </a:prstGeom>
        </p:spPr>
      </p:pic>
      <p:pic>
        <p:nvPicPr>
          <p:cNvPr id="12" name="Picture 11">
            <a:extLst>
              <a:ext uri="{FF2B5EF4-FFF2-40B4-BE49-F238E27FC236}">
                <a16:creationId xmlns:a16="http://schemas.microsoft.com/office/drawing/2014/main" id="{6ADA64FE-1F46-BA4A-B441-DBA7440D29FB}"/>
              </a:ext>
            </a:extLst>
          </p:cNvPr>
          <p:cNvPicPr>
            <a:picLocks noChangeAspect="1"/>
          </p:cNvPicPr>
          <p:nvPr/>
        </p:nvPicPr>
        <p:blipFill>
          <a:blip r:embed="rId6"/>
          <a:stretch>
            <a:fillRect/>
          </a:stretch>
        </p:blipFill>
        <p:spPr>
          <a:xfrm>
            <a:off x="7970107" y="4507571"/>
            <a:ext cx="3243477" cy="2172129"/>
          </a:xfrm>
          <a:prstGeom prst="rect">
            <a:avLst/>
          </a:prstGeom>
        </p:spPr>
      </p:pic>
      <p:sp>
        <p:nvSpPr>
          <p:cNvPr id="13" name="TextBox 12">
            <a:extLst>
              <a:ext uri="{FF2B5EF4-FFF2-40B4-BE49-F238E27FC236}">
                <a16:creationId xmlns:a16="http://schemas.microsoft.com/office/drawing/2014/main" id="{8359AD2F-359F-EC45-9AE5-822DBBD1EFAA}"/>
              </a:ext>
            </a:extLst>
          </p:cNvPr>
          <p:cNvSpPr txBox="1"/>
          <p:nvPr/>
        </p:nvSpPr>
        <p:spPr>
          <a:xfrm>
            <a:off x="4263081" y="4707924"/>
            <a:ext cx="3521676" cy="1600438"/>
          </a:xfrm>
          <a:prstGeom prst="rect">
            <a:avLst/>
          </a:prstGeom>
          <a:noFill/>
        </p:spPr>
        <p:txBody>
          <a:bodyPr wrap="square" rtlCol="0">
            <a:spAutoFit/>
          </a:bodyPr>
          <a:lstStyle/>
          <a:p>
            <a:r>
              <a:rPr lang="en-US" sz="1400" dirty="0"/>
              <a:t>Heworth Place was originally Bowerman's Fish Shop and Grocers, for many years this was known as Friar Tucks</a:t>
            </a:r>
          </a:p>
          <a:p>
            <a:r>
              <a:rPr lang="en-US" sz="1400" dirty="0"/>
              <a:t>The current Cost Cutter store was originally Doherty’s confectioners, it later became a Launderette, Video and Sweet Shop </a:t>
            </a:r>
          </a:p>
          <a:p>
            <a:endParaRPr lang="en-US" sz="1400" dirty="0"/>
          </a:p>
        </p:txBody>
      </p:sp>
    </p:spTree>
    <p:extLst>
      <p:ext uri="{BB962C8B-B14F-4D97-AF65-F5344CB8AC3E}">
        <p14:creationId xmlns:p14="http://schemas.microsoft.com/office/powerpoint/2010/main" val="3493638412"/>
      </p:ext>
    </p:extLst>
  </p:cSld>
  <p:clrMapOvr>
    <a:masterClrMapping/>
  </p:clrMapOvr>
  <mc:AlternateContent xmlns:mc="http://schemas.openxmlformats.org/markup-compatibility/2006">
    <mc:Choice xmlns:p14="http://schemas.microsoft.com/office/powerpoint/2010/main" Requires="p14">
      <p:transition spd="slow" p14:dur="1500" advTm="5000">
        <p:random/>
      </p:transition>
    </mc:Choice>
    <mc:Fallback>
      <p:transition spd="slow" advTm="5000">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E3FE7-989D-7542-8D3B-DE8E1329397F}"/>
              </a:ext>
            </a:extLst>
          </p:cNvPr>
          <p:cNvSpPr>
            <a:spLocks noGrp="1"/>
          </p:cNvSpPr>
          <p:nvPr>
            <p:ph type="title"/>
          </p:nvPr>
        </p:nvSpPr>
        <p:spPr/>
        <p:txBody>
          <a:bodyPr/>
          <a:lstStyle/>
          <a:p>
            <a:pPr algn="ctr"/>
            <a:r>
              <a:rPr lang="en-US" dirty="0">
                <a:latin typeface="+mn-lt"/>
              </a:rPr>
              <a:t>1 to 5 Heworth Village</a:t>
            </a:r>
          </a:p>
        </p:txBody>
      </p:sp>
      <p:pic>
        <p:nvPicPr>
          <p:cNvPr id="6" name="Picture 5">
            <a:extLst>
              <a:ext uri="{FF2B5EF4-FFF2-40B4-BE49-F238E27FC236}">
                <a16:creationId xmlns:a16="http://schemas.microsoft.com/office/drawing/2014/main" id="{219BC189-C828-2A47-8E45-17056EC339AF}"/>
              </a:ext>
            </a:extLst>
          </p:cNvPr>
          <p:cNvPicPr>
            <a:picLocks noChangeAspect="1"/>
          </p:cNvPicPr>
          <p:nvPr/>
        </p:nvPicPr>
        <p:blipFill>
          <a:blip r:embed="rId2"/>
          <a:stretch>
            <a:fillRect/>
          </a:stretch>
        </p:blipFill>
        <p:spPr>
          <a:xfrm>
            <a:off x="838200" y="1526566"/>
            <a:ext cx="5022791" cy="3527347"/>
          </a:xfrm>
          <a:prstGeom prst="rect">
            <a:avLst/>
          </a:prstGeom>
        </p:spPr>
      </p:pic>
      <p:pic>
        <p:nvPicPr>
          <p:cNvPr id="8" name="Picture 7">
            <a:extLst>
              <a:ext uri="{FF2B5EF4-FFF2-40B4-BE49-F238E27FC236}">
                <a16:creationId xmlns:a16="http://schemas.microsoft.com/office/drawing/2014/main" id="{DD2FB0CC-A76F-B640-8DD2-A0B5679ED124}"/>
              </a:ext>
            </a:extLst>
          </p:cNvPr>
          <p:cNvPicPr>
            <a:picLocks noChangeAspect="1"/>
          </p:cNvPicPr>
          <p:nvPr/>
        </p:nvPicPr>
        <p:blipFill>
          <a:blip r:embed="rId3"/>
          <a:stretch>
            <a:fillRect/>
          </a:stretch>
        </p:blipFill>
        <p:spPr>
          <a:xfrm>
            <a:off x="6488442" y="1526566"/>
            <a:ext cx="4703129" cy="3527347"/>
          </a:xfrm>
          <a:prstGeom prst="rect">
            <a:avLst/>
          </a:prstGeom>
        </p:spPr>
      </p:pic>
      <p:sp>
        <p:nvSpPr>
          <p:cNvPr id="9" name="TextBox 8">
            <a:extLst>
              <a:ext uri="{FF2B5EF4-FFF2-40B4-BE49-F238E27FC236}">
                <a16:creationId xmlns:a16="http://schemas.microsoft.com/office/drawing/2014/main" id="{4398AE3C-1452-BD4F-AA9D-EBFC4D129A48}"/>
              </a:ext>
            </a:extLst>
          </p:cNvPr>
          <p:cNvSpPr txBox="1"/>
          <p:nvPr/>
        </p:nvSpPr>
        <p:spPr>
          <a:xfrm>
            <a:off x="838200" y="5288692"/>
            <a:ext cx="10353371" cy="1169551"/>
          </a:xfrm>
          <a:prstGeom prst="rect">
            <a:avLst/>
          </a:prstGeom>
          <a:noFill/>
        </p:spPr>
        <p:txBody>
          <a:bodyPr wrap="square" rtlCol="0">
            <a:spAutoFit/>
          </a:bodyPr>
          <a:lstStyle/>
          <a:p>
            <a:r>
              <a:rPr lang="en-US" sz="1400" dirty="0"/>
              <a:t>Left to right Number 1 was originally Walter Willsons grocers store, it later became a charity shop supporting St Leonard's Hospice, Turn Back Time opened in 2018</a:t>
            </a:r>
          </a:p>
          <a:p>
            <a:r>
              <a:rPr lang="en-US" sz="1400" dirty="0"/>
              <a:t>Number 3 was originally Wakefield's Greengrocers for many years, it late became Mair's Deli run by Eric and his Wife, it is now called Number 3 and operates as a Deli and Café</a:t>
            </a:r>
          </a:p>
          <a:p>
            <a:r>
              <a:rPr lang="en-US" sz="1400" dirty="0"/>
              <a:t>The chemist shop was yet another of F W Woods shops taken over by Boots</a:t>
            </a:r>
          </a:p>
        </p:txBody>
      </p:sp>
    </p:spTree>
    <p:extLst>
      <p:ext uri="{BB962C8B-B14F-4D97-AF65-F5344CB8AC3E}">
        <p14:creationId xmlns:p14="http://schemas.microsoft.com/office/powerpoint/2010/main" val="1218419268"/>
      </p:ext>
    </p:extLst>
  </p:cSld>
  <p:clrMapOvr>
    <a:masterClrMapping/>
  </p:clrMapOvr>
  <mc:AlternateContent xmlns:mc="http://schemas.openxmlformats.org/markup-compatibility/2006">
    <mc:Choice xmlns:p14="http://schemas.microsoft.com/office/powerpoint/2010/main" Requires="p14">
      <p:transition spd="slow" p14:dur="1500" advTm="5000">
        <p:random/>
      </p:transition>
    </mc:Choice>
    <mc:Fallback>
      <p:transition spd="slow" advTm="5000">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42F68-8162-4C42-869A-37FF322FD9F0}"/>
              </a:ext>
            </a:extLst>
          </p:cNvPr>
          <p:cNvSpPr>
            <a:spLocks noGrp="1"/>
          </p:cNvSpPr>
          <p:nvPr>
            <p:ph type="title"/>
          </p:nvPr>
        </p:nvSpPr>
        <p:spPr>
          <a:xfrm>
            <a:off x="838200" y="365125"/>
            <a:ext cx="10515600" cy="970515"/>
          </a:xfrm>
        </p:spPr>
        <p:txBody>
          <a:bodyPr/>
          <a:lstStyle/>
          <a:p>
            <a:pPr algn="ctr"/>
            <a:r>
              <a:rPr lang="en-US" dirty="0">
                <a:latin typeface="+mn-lt"/>
              </a:rPr>
              <a:t>London’s </a:t>
            </a:r>
          </a:p>
        </p:txBody>
      </p:sp>
      <p:pic>
        <p:nvPicPr>
          <p:cNvPr id="4" name="Picture 3">
            <a:extLst>
              <a:ext uri="{FF2B5EF4-FFF2-40B4-BE49-F238E27FC236}">
                <a16:creationId xmlns:a16="http://schemas.microsoft.com/office/drawing/2014/main" id="{5B9651D8-08ED-6542-8220-DA6EBA73CA23}"/>
              </a:ext>
            </a:extLst>
          </p:cNvPr>
          <p:cNvPicPr>
            <a:picLocks noChangeAspect="1"/>
          </p:cNvPicPr>
          <p:nvPr/>
        </p:nvPicPr>
        <p:blipFill>
          <a:blip r:embed="rId2"/>
          <a:stretch>
            <a:fillRect/>
          </a:stretch>
        </p:blipFill>
        <p:spPr>
          <a:xfrm>
            <a:off x="8263432" y="1335640"/>
            <a:ext cx="3613802" cy="2469865"/>
          </a:xfrm>
          <a:prstGeom prst="rect">
            <a:avLst/>
          </a:prstGeom>
        </p:spPr>
      </p:pic>
      <p:pic>
        <p:nvPicPr>
          <p:cNvPr id="6" name="Picture 5">
            <a:extLst>
              <a:ext uri="{FF2B5EF4-FFF2-40B4-BE49-F238E27FC236}">
                <a16:creationId xmlns:a16="http://schemas.microsoft.com/office/drawing/2014/main" id="{CD049133-052F-AD4F-BAA2-FB56B337E881}"/>
              </a:ext>
            </a:extLst>
          </p:cNvPr>
          <p:cNvPicPr>
            <a:picLocks noChangeAspect="1"/>
          </p:cNvPicPr>
          <p:nvPr/>
        </p:nvPicPr>
        <p:blipFill>
          <a:blip r:embed="rId3"/>
          <a:stretch>
            <a:fillRect/>
          </a:stretch>
        </p:blipFill>
        <p:spPr>
          <a:xfrm>
            <a:off x="4592194" y="1335640"/>
            <a:ext cx="3509407" cy="2311686"/>
          </a:xfrm>
          <a:prstGeom prst="rect">
            <a:avLst/>
          </a:prstGeom>
        </p:spPr>
      </p:pic>
      <p:pic>
        <p:nvPicPr>
          <p:cNvPr id="8" name="Picture 7">
            <a:extLst>
              <a:ext uri="{FF2B5EF4-FFF2-40B4-BE49-F238E27FC236}">
                <a16:creationId xmlns:a16="http://schemas.microsoft.com/office/drawing/2014/main" id="{7578173D-51EB-D946-A507-896219270936}"/>
              </a:ext>
            </a:extLst>
          </p:cNvPr>
          <p:cNvPicPr>
            <a:picLocks noChangeAspect="1"/>
          </p:cNvPicPr>
          <p:nvPr/>
        </p:nvPicPr>
        <p:blipFill>
          <a:blip r:embed="rId4"/>
          <a:stretch>
            <a:fillRect/>
          </a:stretch>
        </p:blipFill>
        <p:spPr>
          <a:xfrm>
            <a:off x="8263433" y="3895850"/>
            <a:ext cx="3613802" cy="2597025"/>
          </a:xfrm>
          <a:prstGeom prst="rect">
            <a:avLst/>
          </a:prstGeom>
        </p:spPr>
      </p:pic>
      <p:pic>
        <p:nvPicPr>
          <p:cNvPr id="10" name="Picture 9">
            <a:extLst>
              <a:ext uri="{FF2B5EF4-FFF2-40B4-BE49-F238E27FC236}">
                <a16:creationId xmlns:a16="http://schemas.microsoft.com/office/drawing/2014/main" id="{3B4515D7-9925-AB4C-9A6E-F384533D6023}"/>
              </a:ext>
            </a:extLst>
          </p:cNvPr>
          <p:cNvPicPr>
            <a:picLocks noChangeAspect="1"/>
          </p:cNvPicPr>
          <p:nvPr/>
        </p:nvPicPr>
        <p:blipFill>
          <a:blip r:embed="rId5"/>
          <a:stretch>
            <a:fillRect/>
          </a:stretch>
        </p:blipFill>
        <p:spPr>
          <a:xfrm>
            <a:off x="269762" y="1335640"/>
            <a:ext cx="4178258" cy="4925745"/>
          </a:xfrm>
          <a:prstGeom prst="rect">
            <a:avLst/>
          </a:prstGeom>
        </p:spPr>
      </p:pic>
      <p:pic>
        <p:nvPicPr>
          <p:cNvPr id="12" name="Picture 11">
            <a:extLst>
              <a:ext uri="{FF2B5EF4-FFF2-40B4-BE49-F238E27FC236}">
                <a16:creationId xmlns:a16="http://schemas.microsoft.com/office/drawing/2014/main" id="{1D6C1791-EBF2-9041-B630-99857B514460}"/>
              </a:ext>
            </a:extLst>
          </p:cNvPr>
          <p:cNvPicPr>
            <a:picLocks noChangeAspect="1"/>
          </p:cNvPicPr>
          <p:nvPr/>
        </p:nvPicPr>
        <p:blipFill>
          <a:blip r:embed="rId6"/>
          <a:stretch>
            <a:fillRect/>
          </a:stretch>
        </p:blipFill>
        <p:spPr>
          <a:xfrm>
            <a:off x="4592194" y="3714987"/>
            <a:ext cx="2000741" cy="2546398"/>
          </a:xfrm>
          <a:prstGeom prst="rect">
            <a:avLst/>
          </a:prstGeom>
        </p:spPr>
      </p:pic>
      <p:sp>
        <p:nvSpPr>
          <p:cNvPr id="13" name="TextBox 12">
            <a:extLst>
              <a:ext uri="{FF2B5EF4-FFF2-40B4-BE49-F238E27FC236}">
                <a16:creationId xmlns:a16="http://schemas.microsoft.com/office/drawing/2014/main" id="{2DE8CAD7-ED03-3042-A46D-98098E8DF910}"/>
              </a:ext>
            </a:extLst>
          </p:cNvPr>
          <p:cNvSpPr txBox="1"/>
          <p:nvPr/>
        </p:nvSpPr>
        <p:spPr>
          <a:xfrm>
            <a:off x="6737109" y="3714987"/>
            <a:ext cx="1300109" cy="2893100"/>
          </a:xfrm>
          <a:prstGeom prst="rect">
            <a:avLst/>
          </a:prstGeom>
          <a:noFill/>
        </p:spPr>
        <p:txBody>
          <a:bodyPr wrap="square" rtlCol="0">
            <a:spAutoFit/>
          </a:bodyPr>
          <a:lstStyle/>
          <a:p>
            <a:r>
              <a:rPr lang="en-US" sz="1400" dirty="0"/>
              <a:t>Perhaps the most well known of the Heworth</a:t>
            </a:r>
          </a:p>
          <a:p>
            <a:r>
              <a:rPr lang="en-US" sz="1400" dirty="0"/>
              <a:t>Shops, opened in 1914 by Frederick London and moved to the site on the corner of Mill Lane in the 1930’s</a:t>
            </a:r>
          </a:p>
        </p:txBody>
      </p:sp>
    </p:spTree>
    <p:extLst>
      <p:ext uri="{BB962C8B-B14F-4D97-AF65-F5344CB8AC3E}">
        <p14:creationId xmlns:p14="http://schemas.microsoft.com/office/powerpoint/2010/main" val="1868071726"/>
      </p:ext>
    </p:extLst>
  </p:cSld>
  <p:clrMapOvr>
    <a:masterClrMapping/>
  </p:clrMapOvr>
  <mc:AlternateContent xmlns:mc="http://schemas.openxmlformats.org/markup-compatibility/2006">
    <mc:Choice xmlns:p14="http://schemas.microsoft.com/office/powerpoint/2010/main" Requires="p14">
      <p:transition spd="slow" p14:dur="1500" advTm="5000">
        <p:random/>
      </p:transition>
    </mc:Choice>
    <mc:Fallback>
      <p:transition spd="slow" advTm="5000">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3CE84-F518-8F4E-810D-3763CEE671DD}"/>
              </a:ext>
            </a:extLst>
          </p:cNvPr>
          <p:cNvSpPr>
            <a:spLocks noGrp="1"/>
          </p:cNvSpPr>
          <p:nvPr>
            <p:ph type="title"/>
          </p:nvPr>
        </p:nvSpPr>
        <p:spPr/>
        <p:txBody>
          <a:bodyPr/>
          <a:lstStyle/>
          <a:p>
            <a:pPr algn="ctr"/>
            <a:r>
              <a:rPr lang="en-US" dirty="0">
                <a:latin typeface="+mn-lt"/>
              </a:rPr>
              <a:t>Heworth Village Florist</a:t>
            </a:r>
          </a:p>
        </p:txBody>
      </p:sp>
      <p:pic>
        <p:nvPicPr>
          <p:cNvPr id="4" name="Picture 3">
            <a:extLst>
              <a:ext uri="{FF2B5EF4-FFF2-40B4-BE49-F238E27FC236}">
                <a16:creationId xmlns:a16="http://schemas.microsoft.com/office/drawing/2014/main" id="{9CCB24EC-8694-D349-9484-7B64A7079E61}"/>
              </a:ext>
            </a:extLst>
          </p:cNvPr>
          <p:cNvPicPr>
            <a:picLocks noChangeAspect="1"/>
          </p:cNvPicPr>
          <p:nvPr/>
        </p:nvPicPr>
        <p:blipFill>
          <a:blip r:embed="rId2"/>
          <a:stretch>
            <a:fillRect/>
          </a:stretch>
        </p:blipFill>
        <p:spPr>
          <a:xfrm rot="5400000">
            <a:off x="1007321" y="1108663"/>
            <a:ext cx="2676842" cy="3840892"/>
          </a:xfrm>
          <a:prstGeom prst="rect">
            <a:avLst/>
          </a:prstGeom>
        </p:spPr>
      </p:pic>
      <p:pic>
        <p:nvPicPr>
          <p:cNvPr id="8" name="Picture 7">
            <a:extLst>
              <a:ext uri="{FF2B5EF4-FFF2-40B4-BE49-F238E27FC236}">
                <a16:creationId xmlns:a16="http://schemas.microsoft.com/office/drawing/2014/main" id="{8BB3CB99-7E04-5B49-A324-7CFAF95293D9}"/>
              </a:ext>
            </a:extLst>
          </p:cNvPr>
          <p:cNvPicPr>
            <a:picLocks noChangeAspect="1"/>
          </p:cNvPicPr>
          <p:nvPr/>
        </p:nvPicPr>
        <p:blipFill>
          <a:blip r:embed="rId3"/>
          <a:stretch>
            <a:fillRect/>
          </a:stretch>
        </p:blipFill>
        <p:spPr>
          <a:xfrm>
            <a:off x="4679092" y="1690688"/>
            <a:ext cx="2776101" cy="4040659"/>
          </a:xfrm>
          <a:prstGeom prst="rect">
            <a:avLst/>
          </a:prstGeom>
        </p:spPr>
      </p:pic>
      <p:pic>
        <p:nvPicPr>
          <p:cNvPr id="10" name="Picture 9">
            <a:extLst>
              <a:ext uri="{FF2B5EF4-FFF2-40B4-BE49-F238E27FC236}">
                <a16:creationId xmlns:a16="http://schemas.microsoft.com/office/drawing/2014/main" id="{D6F9C0AE-C8A3-CC44-9B83-6FB6BC73C019}"/>
              </a:ext>
            </a:extLst>
          </p:cNvPr>
          <p:cNvPicPr>
            <a:picLocks noChangeAspect="1"/>
          </p:cNvPicPr>
          <p:nvPr/>
        </p:nvPicPr>
        <p:blipFill>
          <a:blip r:embed="rId4"/>
          <a:stretch>
            <a:fillRect/>
          </a:stretch>
        </p:blipFill>
        <p:spPr>
          <a:xfrm>
            <a:off x="7817445" y="1690688"/>
            <a:ext cx="3949259" cy="2676842"/>
          </a:xfrm>
          <a:prstGeom prst="rect">
            <a:avLst/>
          </a:prstGeom>
        </p:spPr>
      </p:pic>
      <p:sp>
        <p:nvSpPr>
          <p:cNvPr id="11" name="TextBox 10">
            <a:extLst>
              <a:ext uri="{FF2B5EF4-FFF2-40B4-BE49-F238E27FC236}">
                <a16:creationId xmlns:a16="http://schemas.microsoft.com/office/drawing/2014/main" id="{71F8F527-8AA0-B64E-8995-5A422E778E8C}"/>
              </a:ext>
            </a:extLst>
          </p:cNvPr>
          <p:cNvSpPr txBox="1"/>
          <p:nvPr/>
        </p:nvSpPr>
        <p:spPr>
          <a:xfrm>
            <a:off x="425296" y="4670854"/>
            <a:ext cx="3840892" cy="738664"/>
          </a:xfrm>
          <a:prstGeom prst="rect">
            <a:avLst/>
          </a:prstGeom>
          <a:noFill/>
        </p:spPr>
        <p:txBody>
          <a:bodyPr wrap="square" rtlCol="0">
            <a:spAutoFit/>
          </a:bodyPr>
          <a:lstStyle/>
          <a:p>
            <a:r>
              <a:rPr lang="en-US" sz="1400" dirty="0"/>
              <a:t>Delightful little Florist shop in Heworth Village, sadly this is now closed and has reverted to a terrace property</a:t>
            </a:r>
          </a:p>
        </p:txBody>
      </p:sp>
    </p:spTree>
    <p:extLst>
      <p:ext uri="{BB962C8B-B14F-4D97-AF65-F5344CB8AC3E}">
        <p14:creationId xmlns:p14="http://schemas.microsoft.com/office/powerpoint/2010/main" val="2571936953"/>
      </p:ext>
    </p:extLst>
  </p:cSld>
  <p:clrMapOvr>
    <a:masterClrMapping/>
  </p:clrMapOvr>
  <mc:AlternateContent xmlns:mc="http://schemas.openxmlformats.org/markup-compatibility/2006">
    <mc:Choice xmlns:p14="http://schemas.microsoft.com/office/powerpoint/2010/main" Requires="p14">
      <p:transition spd="slow" p14:dur="1500" advTm="5000">
        <p:random/>
      </p:transition>
    </mc:Choice>
    <mc:Fallback>
      <p:transition spd="slow" advTm="5000">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FEA5D-7D0E-B043-B34A-54041271520C}"/>
              </a:ext>
            </a:extLst>
          </p:cNvPr>
          <p:cNvSpPr>
            <a:spLocks noGrp="1"/>
          </p:cNvSpPr>
          <p:nvPr>
            <p:ph type="title"/>
          </p:nvPr>
        </p:nvSpPr>
        <p:spPr/>
        <p:txBody>
          <a:bodyPr/>
          <a:lstStyle/>
          <a:p>
            <a:pPr algn="ctr"/>
            <a:r>
              <a:rPr lang="en-US" dirty="0">
                <a:latin typeface="+mn-lt"/>
              </a:rPr>
              <a:t>Heworth Village</a:t>
            </a:r>
          </a:p>
        </p:txBody>
      </p:sp>
      <p:pic>
        <p:nvPicPr>
          <p:cNvPr id="4" name="Picture 3">
            <a:extLst>
              <a:ext uri="{FF2B5EF4-FFF2-40B4-BE49-F238E27FC236}">
                <a16:creationId xmlns:a16="http://schemas.microsoft.com/office/drawing/2014/main" id="{DD57E8C6-756B-D34D-A657-571703E7D4BE}"/>
              </a:ext>
            </a:extLst>
          </p:cNvPr>
          <p:cNvPicPr>
            <a:picLocks noChangeAspect="1"/>
          </p:cNvPicPr>
          <p:nvPr/>
        </p:nvPicPr>
        <p:blipFill>
          <a:blip r:embed="rId2"/>
          <a:stretch>
            <a:fillRect/>
          </a:stretch>
        </p:blipFill>
        <p:spPr>
          <a:xfrm>
            <a:off x="1028357" y="1384300"/>
            <a:ext cx="3704281" cy="2491129"/>
          </a:xfrm>
          <a:prstGeom prst="rect">
            <a:avLst/>
          </a:prstGeom>
        </p:spPr>
      </p:pic>
      <p:pic>
        <p:nvPicPr>
          <p:cNvPr id="6" name="Picture 5">
            <a:extLst>
              <a:ext uri="{FF2B5EF4-FFF2-40B4-BE49-F238E27FC236}">
                <a16:creationId xmlns:a16="http://schemas.microsoft.com/office/drawing/2014/main" id="{A024E567-7E46-754E-8519-83580E7E65F8}"/>
              </a:ext>
            </a:extLst>
          </p:cNvPr>
          <p:cNvPicPr>
            <a:picLocks noChangeAspect="1"/>
          </p:cNvPicPr>
          <p:nvPr/>
        </p:nvPicPr>
        <p:blipFill>
          <a:blip r:embed="rId3"/>
          <a:stretch>
            <a:fillRect/>
          </a:stretch>
        </p:blipFill>
        <p:spPr>
          <a:xfrm>
            <a:off x="5910647" y="1384300"/>
            <a:ext cx="4942703" cy="3707027"/>
          </a:xfrm>
          <a:prstGeom prst="rect">
            <a:avLst/>
          </a:prstGeom>
        </p:spPr>
      </p:pic>
      <p:pic>
        <p:nvPicPr>
          <p:cNvPr id="8" name="Picture 7">
            <a:extLst>
              <a:ext uri="{FF2B5EF4-FFF2-40B4-BE49-F238E27FC236}">
                <a16:creationId xmlns:a16="http://schemas.microsoft.com/office/drawing/2014/main" id="{75B735FC-2FAF-B645-B39A-F0548D508578}"/>
              </a:ext>
            </a:extLst>
          </p:cNvPr>
          <p:cNvPicPr>
            <a:picLocks noChangeAspect="1"/>
          </p:cNvPicPr>
          <p:nvPr/>
        </p:nvPicPr>
        <p:blipFill>
          <a:blip r:embed="rId4"/>
          <a:stretch>
            <a:fillRect/>
          </a:stretch>
        </p:blipFill>
        <p:spPr>
          <a:xfrm>
            <a:off x="1028357" y="4027525"/>
            <a:ext cx="3951604" cy="2465350"/>
          </a:xfrm>
          <a:prstGeom prst="rect">
            <a:avLst/>
          </a:prstGeom>
        </p:spPr>
      </p:pic>
      <p:sp>
        <p:nvSpPr>
          <p:cNvPr id="9" name="TextBox 8">
            <a:extLst>
              <a:ext uri="{FF2B5EF4-FFF2-40B4-BE49-F238E27FC236}">
                <a16:creationId xmlns:a16="http://schemas.microsoft.com/office/drawing/2014/main" id="{1CF938E1-CC7D-A84E-91C4-266AED657DD7}"/>
              </a:ext>
            </a:extLst>
          </p:cNvPr>
          <p:cNvSpPr txBox="1"/>
          <p:nvPr/>
        </p:nvSpPr>
        <p:spPr>
          <a:xfrm>
            <a:off x="5910647" y="5260200"/>
            <a:ext cx="5049796" cy="1384995"/>
          </a:xfrm>
          <a:prstGeom prst="rect">
            <a:avLst/>
          </a:prstGeom>
          <a:noFill/>
        </p:spPr>
        <p:txBody>
          <a:bodyPr wrap="square" rtlCol="0">
            <a:spAutoFit/>
          </a:bodyPr>
          <a:lstStyle/>
          <a:p>
            <a:r>
              <a:rPr lang="en-US" sz="1400" dirty="0"/>
              <a:t>The Walnut Tree above was built as a private residence. The Britannia Inn which is opposite was the original pub in Heworth Village, the house is owned by Mr. &amp; Mrs. Evans who owned the Launderette on the corner of Dales Lane</a:t>
            </a:r>
          </a:p>
          <a:p>
            <a:r>
              <a:rPr lang="en-US" sz="1400" dirty="0"/>
              <a:t>The Walnut Tree only opened as a pub when the licence was transferred from the Britannia</a:t>
            </a:r>
          </a:p>
        </p:txBody>
      </p:sp>
    </p:spTree>
    <p:extLst>
      <p:ext uri="{BB962C8B-B14F-4D97-AF65-F5344CB8AC3E}">
        <p14:creationId xmlns:p14="http://schemas.microsoft.com/office/powerpoint/2010/main" val="3309235889"/>
      </p:ext>
    </p:extLst>
  </p:cSld>
  <p:clrMapOvr>
    <a:masterClrMapping/>
  </p:clrMapOvr>
  <mc:AlternateContent xmlns:mc="http://schemas.openxmlformats.org/markup-compatibility/2006">
    <mc:Choice xmlns:p14="http://schemas.microsoft.com/office/powerpoint/2010/main" Requires="p14">
      <p:transition spd="slow" p14:dur="1500" advTm="5000">
        <p:random/>
      </p:transition>
    </mc:Choice>
    <mc:Fallback>
      <p:transition spd="slow" advTm="5000">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8A271-CDC9-4E4D-98EA-96DC54CCDB22}"/>
              </a:ext>
            </a:extLst>
          </p:cNvPr>
          <p:cNvSpPr>
            <a:spLocks noGrp="1"/>
          </p:cNvSpPr>
          <p:nvPr>
            <p:ph type="title"/>
          </p:nvPr>
        </p:nvSpPr>
        <p:spPr/>
        <p:txBody>
          <a:bodyPr/>
          <a:lstStyle/>
          <a:p>
            <a:pPr algn="ctr"/>
            <a:r>
              <a:rPr lang="en-US" dirty="0">
                <a:latin typeface="+mn-lt"/>
              </a:rPr>
              <a:t>Heworth Village</a:t>
            </a:r>
          </a:p>
        </p:txBody>
      </p:sp>
      <p:pic>
        <p:nvPicPr>
          <p:cNvPr id="4" name="Picture 3">
            <a:extLst>
              <a:ext uri="{FF2B5EF4-FFF2-40B4-BE49-F238E27FC236}">
                <a16:creationId xmlns:a16="http://schemas.microsoft.com/office/drawing/2014/main" id="{BFBE7460-377C-DB4D-A803-45EB63CFADFF}"/>
              </a:ext>
            </a:extLst>
          </p:cNvPr>
          <p:cNvPicPr>
            <a:picLocks noChangeAspect="1"/>
          </p:cNvPicPr>
          <p:nvPr/>
        </p:nvPicPr>
        <p:blipFill>
          <a:blip r:embed="rId2"/>
          <a:stretch>
            <a:fillRect/>
          </a:stretch>
        </p:blipFill>
        <p:spPr>
          <a:xfrm>
            <a:off x="838200" y="1690688"/>
            <a:ext cx="5345879" cy="3606858"/>
          </a:xfrm>
          <a:prstGeom prst="rect">
            <a:avLst/>
          </a:prstGeom>
        </p:spPr>
      </p:pic>
      <p:pic>
        <p:nvPicPr>
          <p:cNvPr id="6" name="Picture 5">
            <a:extLst>
              <a:ext uri="{FF2B5EF4-FFF2-40B4-BE49-F238E27FC236}">
                <a16:creationId xmlns:a16="http://schemas.microsoft.com/office/drawing/2014/main" id="{AB13B2D0-319A-FF43-A000-38870121D034}"/>
              </a:ext>
            </a:extLst>
          </p:cNvPr>
          <p:cNvPicPr>
            <a:picLocks noChangeAspect="1"/>
          </p:cNvPicPr>
          <p:nvPr/>
        </p:nvPicPr>
        <p:blipFill>
          <a:blip r:embed="rId3"/>
          <a:stretch>
            <a:fillRect/>
          </a:stretch>
        </p:blipFill>
        <p:spPr>
          <a:xfrm>
            <a:off x="6301945" y="1690688"/>
            <a:ext cx="4868564" cy="3651423"/>
          </a:xfrm>
          <a:prstGeom prst="rect">
            <a:avLst/>
          </a:prstGeom>
        </p:spPr>
      </p:pic>
      <p:sp>
        <p:nvSpPr>
          <p:cNvPr id="7" name="TextBox 6">
            <a:extLst>
              <a:ext uri="{FF2B5EF4-FFF2-40B4-BE49-F238E27FC236}">
                <a16:creationId xmlns:a16="http://schemas.microsoft.com/office/drawing/2014/main" id="{4C73E80D-8942-5F44-9800-C3570C847EEC}"/>
              </a:ext>
            </a:extLst>
          </p:cNvPr>
          <p:cNvSpPr txBox="1"/>
          <p:nvPr/>
        </p:nvSpPr>
        <p:spPr>
          <a:xfrm>
            <a:off x="838200" y="5511114"/>
            <a:ext cx="10332309" cy="523220"/>
          </a:xfrm>
          <a:prstGeom prst="rect">
            <a:avLst/>
          </a:prstGeom>
          <a:noFill/>
        </p:spPr>
        <p:txBody>
          <a:bodyPr wrap="square" rtlCol="0">
            <a:spAutoFit/>
          </a:bodyPr>
          <a:lstStyle/>
          <a:p>
            <a:r>
              <a:rPr lang="en-US" sz="1400" dirty="0"/>
              <a:t>Clock House Dental Surgery on Heworth Village, it originally moved here some years ago, this was originally Sorrel’s Builders Yard</a:t>
            </a:r>
          </a:p>
          <a:p>
            <a:r>
              <a:rPr lang="en-US" sz="1400" dirty="0"/>
              <a:t>Chapmans Garage has been a long standing business on the site</a:t>
            </a:r>
          </a:p>
        </p:txBody>
      </p:sp>
    </p:spTree>
    <p:extLst>
      <p:ext uri="{BB962C8B-B14F-4D97-AF65-F5344CB8AC3E}">
        <p14:creationId xmlns:p14="http://schemas.microsoft.com/office/powerpoint/2010/main" val="1658463998"/>
      </p:ext>
    </p:extLst>
  </p:cSld>
  <p:clrMapOvr>
    <a:masterClrMapping/>
  </p:clrMapOvr>
  <mc:AlternateContent xmlns:mc="http://schemas.openxmlformats.org/markup-compatibility/2006">
    <mc:Choice xmlns:p14="http://schemas.microsoft.com/office/powerpoint/2010/main" Requires="p14">
      <p:transition spd="slow" p14:dur="1500" advTm="5000">
        <p:random/>
      </p:transition>
    </mc:Choice>
    <mc:Fallback>
      <p:transition spd="slow" advTm="5000">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08F35-E417-B94B-88E1-1BBF8E9632B9}"/>
              </a:ext>
            </a:extLst>
          </p:cNvPr>
          <p:cNvSpPr>
            <a:spLocks noGrp="1"/>
          </p:cNvSpPr>
          <p:nvPr>
            <p:ph type="title"/>
          </p:nvPr>
        </p:nvSpPr>
        <p:spPr/>
        <p:txBody>
          <a:bodyPr/>
          <a:lstStyle/>
          <a:p>
            <a:pPr algn="ctr"/>
            <a:r>
              <a:rPr lang="en-US" dirty="0">
                <a:latin typeface="+mn-lt"/>
              </a:rPr>
              <a:t>Stockton Lane Garage</a:t>
            </a:r>
          </a:p>
        </p:txBody>
      </p:sp>
      <p:pic>
        <p:nvPicPr>
          <p:cNvPr id="4" name="Picture 3">
            <a:extLst>
              <a:ext uri="{FF2B5EF4-FFF2-40B4-BE49-F238E27FC236}">
                <a16:creationId xmlns:a16="http://schemas.microsoft.com/office/drawing/2014/main" id="{86BEAD85-84C7-4941-B1B8-E04C4DF2F466}"/>
              </a:ext>
            </a:extLst>
          </p:cNvPr>
          <p:cNvPicPr>
            <a:picLocks noChangeAspect="1"/>
          </p:cNvPicPr>
          <p:nvPr/>
        </p:nvPicPr>
        <p:blipFill>
          <a:blip r:embed="rId2"/>
          <a:stretch>
            <a:fillRect/>
          </a:stretch>
        </p:blipFill>
        <p:spPr>
          <a:xfrm>
            <a:off x="838200" y="1547684"/>
            <a:ext cx="3416300" cy="2057400"/>
          </a:xfrm>
          <a:prstGeom prst="rect">
            <a:avLst/>
          </a:prstGeom>
        </p:spPr>
      </p:pic>
      <p:pic>
        <p:nvPicPr>
          <p:cNvPr id="6" name="Picture 5">
            <a:extLst>
              <a:ext uri="{FF2B5EF4-FFF2-40B4-BE49-F238E27FC236}">
                <a16:creationId xmlns:a16="http://schemas.microsoft.com/office/drawing/2014/main" id="{AC0547E3-3215-3A4D-8ABF-1871B0083605}"/>
              </a:ext>
            </a:extLst>
          </p:cNvPr>
          <p:cNvPicPr>
            <a:picLocks noChangeAspect="1"/>
          </p:cNvPicPr>
          <p:nvPr/>
        </p:nvPicPr>
        <p:blipFill>
          <a:blip r:embed="rId3"/>
          <a:stretch>
            <a:fillRect/>
          </a:stretch>
        </p:blipFill>
        <p:spPr>
          <a:xfrm>
            <a:off x="838200" y="3911343"/>
            <a:ext cx="3187700" cy="1752600"/>
          </a:xfrm>
          <a:prstGeom prst="rect">
            <a:avLst/>
          </a:prstGeom>
        </p:spPr>
      </p:pic>
      <p:pic>
        <p:nvPicPr>
          <p:cNvPr id="8" name="Picture 7">
            <a:extLst>
              <a:ext uri="{FF2B5EF4-FFF2-40B4-BE49-F238E27FC236}">
                <a16:creationId xmlns:a16="http://schemas.microsoft.com/office/drawing/2014/main" id="{6B10A2B8-A642-C940-9AAA-55A2E73A36FE}"/>
              </a:ext>
            </a:extLst>
          </p:cNvPr>
          <p:cNvPicPr>
            <a:picLocks noChangeAspect="1"/>
          </p:cNvPicPr>
          <p:nvPr/>
        </p:nvPicPr>
        <p:blipFill>
          <a:blip r:embed="rId4"/>
          <a:stretch>
            <a:fillRect/>
          </a:stretch>
        </p:blipFill>
        <p:spPr>
          <a:xfrm>
            <a:off x="4376880" y="1547684"/>
            <a:ext cx="3438240" cy="4905632"/>
          </a:xfrm>
          <a:prstGeom prst="rect">
            <a:avLst/>
          </a:prstGeom>
        </p:spPr>
      </p:pic>
      <p:pic>
        <p:nvPicPr>
          <p:cNvPr id="10" name="Picture 9">
            <a:extLst>
              <a:ext uri="{FF2B5EF4-FFF2-40B4-BE49-F238E27FC236}">
                <a16:creationId xmlns:a16="http://schemas.microsoft.com/office/drawing/2014/main" id="{FFD4F813-D9CD-3946-B88F-614E0A95F065}"/>
              </a:ext>
            </a:extLst>
          </p:cNvPr>
          <p:cNvPicPr>
            <a:picLocks noChangeAspect="1"/>
          </p:cNvPicPr>
          <p:nvPr/>
        </p:nvPicPr>
        <p:blipFill>
          <a:blip r:embed="rId5"/>
          <a:stretch>
            <a:fillRect/>
          </a:stretch>
        </p:blipFill>
        <p:spPr>
          <a:xfrm>
            <a:off x="7966867" y="1547684"/>
            <a:ext cx="3562423" cy="4905632"/>
          </a:xfrm>
          <a:prstGeom prst="rect">
            <a:avLst/>
          </a:prstGeom>
        </p:spPr>
      </p:pic>
    </p:spTree>
    <p:extLst>
      <p:ext uri="{BB962C8B-B14F-4D97-AF65-F5344CB8AC3E}">
        <p14:creationId xmlns:p14="http://schemas.microsoft.com/office/powerpoint/2010/main" val="1570839499"/>
      </p:ext>
    </p:extLst>
  </p:cSld>
  <p:clrMapOvr>
    <a:masterClrMapping/>
  </p:clrMapOvr>
  <mc:AlternateContent xmlns:mc="http://schemas.openxmlformats.org/markup-compatibility/2006">
    <mc:Choice xmlns:p14="http://schemas.microsoft.com/office/powerpoint/2010/main" Requires="p14">
      <p:transition spd="slow" p14:dur="1500" advTm="5000">
        <p:random/>
      </p:transition>
    </mc:Choice>
    <mc:Fallback>
      <p:transition spd="slow" advTm="5000">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8749E-3008-7F49-87C8-46D3FC8BB301}"/>
              </a:ext>
            </a:extLst>
          </p:cNvPr>
          <p:cNvSpPr>
            <a:spLocks noGrp="1"/>
          </p:cNvSpPr>
          <p:nvPr>
            <p:ph type="title"/>
          </p:nvPr>
        </p:nvSpPr>
        <p:spPr/>
        <p:txBody>
          <a:bodyPr/>
          <a:lstStyle/>
          <a:p>
            <a:pPr algn="ctr"/>
            <a:r>
              <a:rPr lang="en-US" dirty="0">
                <a:latin typeface="+mn-lt"/>
              </a:rPr>
              <a:t>Food Salvage Wagons</a:t>
            </a:r>
          </a:p>
        </p:txBody>
      </p:sp>
      <p:pic>
        <p:nvPicPr>
          <p:cNvPr id="4" name="Picture 3">
            <a:extLst>
              <a:ext uri="{FF2B5EF4-FFF2-40B4-BE49-F238E27FC236}">
                <a16:creationId xmlns:a16="http://schemas.microsoft.com/office/drawing/2014/main" id="{FC354C4B-7AE9-864C-84EB-8E4DD8E992E1}"/>
              </a:ext>
            </a:extLst>
          </p:cNvPr>
          <p:cNvPicPr>
            <a:picLocks noChangeAspect="1"/>
          </p:cNvPicPr>
          <p:nvPr/>
        </p:nvPicPr>
        <p:blipFill>
          <a:blip r:embed="rId2"/>
          <a:stretch>
            <a:fillRect/>
          </a:stretch>
        </p:blipFill>
        <p:spPr>
          <a:xfrm>
            <a:off x="723900" y="1651000"/>
            <a:ext cx="5372100" cy="3556000"/>
          </a:xfrm>
          <a:prstGeom prst="rect">
            <a:avLst/>
          </a:prstGeom>
        </p:spPr>
      </p:pic>
      <p:pic>
        <p:nvPicPr>
          <p:cNvPr id="6" name="Picture 5">
            <a:extLst>
              <a:ext uri="{FF2B5EF4-FFF2-40B4-BE49-F238E27FC236}">
                <a16:creationId xmlns:a16="http://schemas.microsoft.com/office/drawing/2014/main" id="{670C7184-474B-B14B-8AA9-B90D6C2D3D6E}"/>
              </a:ext>
            </a:extLst>
          </p:cNvPr>
          <p:cNvPicPr>
            <a:picLocks noChangeAspect="1"/>
          </p:cNvPicPr>
          <p:nvPr/>
        </p:nvPicPr>
        <p:blipFill>
          <a:blip r:embed="rId3"/>
          <a:stretch>
            <a:fillRect/>
          </a:stretch>
        </p:blipFill>
        <p:spPr>
          <a:xfrm>
            <a:off x="6210300" y="1670050"/>
            <a:ext cx="5410200" cy="3517900"/>
          </a:xfrm>
          <a:prstGeom prst="rect">
            <a:avLst/>
          </a:prstGeom>
        </p:spPr>
      </p:pic>
      <p:sp>
        <p:nvSpPr>
          <p:cNvPr id="7" name="TextBox 6">
            <a:extLst>
              <a:ext uri="{FF2B5EF4-FFF2-40B4-BE49-F238E27FC236}">
                <a16:creationId xmlns:a16="http://schemas.microsoft.com/office/drawing/2014/main" id="{1D6DFB52-0B29-7041-93DD-59A8D933B953}"/>
              </a:ext>
            </a:extLst>
          </p:cNvPr>
          <p:cNvSpPr txBox="1"/>
          <p:nvPr/>
        </p:nvSpPr>
        <p:spPr>
          <a:xfrm>
            <a:off x="3719384" y="5449330"/>
            <a:ext cx="4979773" cy="1169551"/>
          </a:xfrm>
          <a:prstGeom prst="rect">
            <a:avLst/>
          </a:prstGeom>
          <a:noFill/>
        </p:spPr>
        <p:txBody>
          <a:bodyPr wrap="square" rtlCol="0">
            <a:spAutoFit/>
          </a:bodyPr>
          <a:lstStyle/>
          <a:p>
            <a:r>
              <a:rPr lang="en-US" sz="1400" dirty="0"/>
              <a:t>Early recycling from World War Two and just after, run by the corporation, these pictures are in Walney Road, on the picture on the right you can see the original Tang Hall Hotel in the background. People would save Food scraps and peelings for Collection</a:t>
            </a:r>
          </a:p>
        </p:txBody>
      </p:sp>
    </p:spTree>
    <p:extLst>
      <p:ext uri="{BB962C8B-B14F-4D97-AF65-F5344CB8AC3E}">
        <p14:creationId xmlns:p14="http://schemas.microsoft.com/office/powerpoint/2010/main" val="3926673613"/>
      </p:ext>
    </p:extLst>
  </p:cSld>
  <p:clrMapOvr>
    <a:masterClrMapping/>
  </p:clrMapOvr>
  <mc:AlternateContent xmlns:mc="http://schemas.openxmlformats.org/markup-compatibility/2006">
    <mc:Choice xmlns:p14="http://schemas.microsoft.com/office/powerpoint/2010/main" Requires="p14">
      <p:transition spd="slow" p14:dur="1500" advTm="5000">
        <p:random/>
      </p:transition>
    </mc:Choice>
    <mc:Fallback>
      <p:transition spd="slow" advTm="5000">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E6FFC-16BF-3C47-A99E-215E56F94275}"/>
              </a:ext>
            </a:extLst>
          </p:cNvPr>
          <p:cNvSpPr>
            <a:spLocks noGrp="1"/>
          </p:cNvSpPr>
          <p:nvPr>
            <p:ph type="title"/>
          </p:nvPr>
        </p:nvSpPr>
        <p:spPr/>
        <p:txBody>
          <a:bodyPr/>
          <a:lstStyle/>
          <a:p>
            <a:pPr algn="ctr"/>
            <a:r>
              <a:rPr lang="en-US" dirty="0">
                <a:latin typeface="+mn-lt"/>
              </a:rPr>
              <a:t>Miscellaneous </a:t>
            </a:r>
          </a:p>
        </p:txBody>
      </p:sp>
      <p:pic>
        <p:nvPicPr>
          <p:cNvPr id="4" name="Picture 3">
            <a:extLst>
              <a:ext uri="{FF2B5EF4-FFF2-40B4-BE49-F238E27FC236}">
                <a16:creationId xmlns:a16="http://schemas.microsoft.com/office/drawing/2014/main" id="{54DEEBFF-9901-F945-AA08-034ECF2A4479}"/>
              </a:ext>
            </a:extLst>
          </p:cNvPr>
          <p:cNvPicPr>
            <a:picLocks noChangeAspect="1"/>
          </p:cNvPicPr>
          <p:nvPr/>
        </p:nvPicPr>
        <p:blipFill>
          <a:blip r:embed="rId2"/>
          <a:stretch>
            <a:fillRect/>
          </a:stretch>
        </p:blipFill>
        <p:spPr>
          <a:xfrm>
            <a:off x="838200" y="1495168"/>
            <a:ext cx="2618827" cy="3694670"/>
          </a:xfrm>
          <a:prstGeom prst="rect">
            <a:avLst/>
          </a:prstGeom>
        </p:spPr>
      </p:pic>
      <p:pic>
        <p:nvPicPr>
          <p:cNvPr id="6" name="Picture 5">
            <a:extLst>
              <a:ext uri="{FF2B5EF4-FFF2-40B4-BE49-F238E27FC236}">
                <a16:creationId xmlns:a16="http://schemas.microsoft.com/office/drawing/2014/main" id="{3AEF5BDF-F758-AE41-B2F3-F54117464A17}"/>
              </a:ext>
            </a:extLst>
          </p:cNvPr>
          <p:cNvPicPr>
            <a:picLocks noChangeAspect="1"/>
          </p:cNvPicPr>
          <p:nvPr/>
        </p:nvPicPr>
        <p:blipFill>
          <a:blip r:embed="rId3"/>
          <a:stretch>
            <a:fillRect/>
          </a:stretch>
        </p:blipFill>
        <p:spPr>
          <a:xfrm>
            <a:off x="3581468" y="1495168"/>
            <a:ext cx="2097320" cy="2830212"/>
          </a:xfrm>
          <a:prstGeom prst="rect">
            <a:avLst/>
          </a:prstGeom>
        </p:spPr>
      </p:pic>
      <p:pic>
        <p:nvPicPr>
          <p:cNvPr id="8" name="Picture 7">
            <a:extLst>
              <a:ext uri="{FF2B5EF4-FFF2-40B4-BE49-F238E27FC236}">
                <a16:creationId xmlns:a16="http://schemas.microsoft.com/office/drawing/2014/main" id="{EBA85AE2-EEB7-2F47-A555-8F64A2788A46}"/>
              </a:ext>
            </a:extLst>
          </p:cNvPr>
          <p:cNvPicPr>
            <a:picLocks noChangeAspect="1"/>
          </p:cNvPicPr>
          <p:nvPr/>
        </p:nvPicPr>
        <p:blipFill>
          <a:blip r:embed="rId4"/>
          <a:stretch>
            <a:fillRect/>
          </a:stretch>
        </p:blipFill>
        <p:spPr>
          <a:xfrm>
            <a:off x="838200" y="5362832"/>
            <a:ext cx="2439071" cy="1226752"/>
          </a:xfrm>
          <a:prstGeom prst="rect">
            <a:avLst/>
          </a:prstGeom>
        </p:spPr>
      </p:pic>
      <p:pic>
        <p:nvPicPr>
          <p:cNvPr id="10" name="Picture 9">
            <a:extLst>
              <a:ext uri="{FF2B5EF4-FFF2-40B4-BE49-F238E27FC236}">
                <a16:creationId xmlns:a16="http://schemas.microsoft.com/office/drawing/2014/main" id="{C90CD0F8-2D6A-3A42-AF76-35165C43BF80}"/>
              </a:ext>
            </a:extLst>
          </p:cNvPr>
          <p:cNvPicPr>
            <a:picLocks noChangeAspect="1"/>
          </p:cNvPicPr>
          <p:nvPr/>
        </p:nvPicPr>
        <p:blipFill>
          <a:blip r:embed="rId5"/>
          <a:stretch>
            <a:fillRect/>
          </a:stretch>
        </p:blipFill>
        <p:spPr>
          <a:xfrm>
            <a:off x="3581468" y="4617223"/>
            <a:ext cx="1943100" cy="1676400"/>
          </a:xfrm>
          <a:prstGeom prst="rect">
            <a:avLst/>
          </a:prstGeom>
        </p:spPr>
      </p:pic>
      <p:pic>
        <p:nvPicPr>
          <p:cNvPr id="12" name="Picture 11">
            <a:extLst>
              <a:ext uri="{FF2B5EF4-FFF2-40B4-BE49-F238E27FC236}">
                <a16:creationId xmlns:a16="http://schemas.microsoft.com/office/drawing/2014/main" id="{54BBB990-B618-A044-A024-A9003696F04D}"/>
              </a:ext>
            </a:extLst>
          </p:cNvPr>
          <p:cNvPicPr>
            <a:picLocks noChangeAspect="1"/>
          </p:cNvPicPr>
          <p:nvPr/>
        </p:nvPicPr>
        <p:blipFill>
          <a:blip r:embed="rId6"/>
          <a:stretch>
            <a:fillRect/>
          </a:stretch>
        </p:blipFill>
        <p:spPr>
          <a:xfrm>
            <a:off x="5803229" y="1523314"/>
            <a:ext cx="3108847" cy="5066270"/>
          </a:xfrm>
          <a:prstGeom prst="rect">
            <a:avLst/>
          </a:prstGeom>
        </p:spPr>
      </p:pic>
      <p:pic>
        <p:nvPicPr>
          <p:cNvPr id="14" name="Picture 13">
            <a:extLst>
              <a:ext uri="{FF2B5EF4-FFF2-40B4-BE49-F238E27FC236}">
                <a16:creationId xmlns:a16="http://schemas.microsoft.com/office/drawing/2014/main" id="{F99A83D0-F097-4A4C-B276-A19DCA08FF0A}"/>
              </a:ext>
            </a:extLst>
          </p:cNvPr>
          <p:cNvPicPr>
            <a:picLocks noChangeAspect="1"/>
          </p:cNvPicPr>
          <p:nvPr/>
        </p:nvPicPr>
        <p:blipFill>
          <a:blip r:embed="rId7"/>
          <a:stretch>
            <a:fillRect/>
          </a:stretch>
        </p:blipFill>
        <p:spPr>
          <a:xfrm>
            <a:off x="9036517" y="1523314"/>
            <a:ext cx="2818455" cy="736353"/>
          </a:xfrm>
          <a:prstGeom prst="rect">
            <a:avLst/>
          </a:prstGeom>
        </p:spPr>
      </p:pic>
      <p:pic>
        <p:nvPicPr>
          <p:cNvPr id="16" name="Picture 15">
            <a:extLst>
              <a:ext uri="{FF2B5EF4-FFF2-40B4-BE49-F238E27FC236}">
                <a16:creationId xmlns:a16="http://schemas.microsoft.com/office/drawing/2014/main" id="{8CFC5F65-4A43-5C4E-AD93-CA274B6747E4}"/>
              </a:ext>
            </a:extLst>
          </p:cNvPr>
          <p:cNvPicPr>
            <a:picLocks noChangeAspect="1"/>
          </p:cNvPicPr>
          <p:nvPr/>
        </p:nvPicPr>
        <p:blipFill>
          <a:blip r:embed="rId8"/>
          <a:stretch>
            <a:fillRect/>
          </a:stretch>
        </p:blipFill>
        <p:spPr>
          <a:xfrm>
            <a:off x="9056823" y="2471974"/>
            <a:ext cx="2777842" cy="1668162"/>
          </a:xfrm>
          <a:prstGeom prst="rect">
            <a:avLst/>
          </a:prstGeom>
        </p:spPr>
      </p:pic>
      <p:sp>
        <p:nvSpPr>
          <p:cNvPr id="17" name="TextBox 16">
            <a:extLst>
              <a:ext uri="{FF2B5EF4-FFF2-40B4-BE49-F238E27FC236}">
                <a16:creationId xmlns:a16="http://schemas.microsoft.com/office/drawing/2014/main" id="{9141FCC9-772F-2540-A3EC-5EB81C08BF9C}"/>
              </a:ext>
            </a:extLst>
          </p:cNvPr>
          <p:cNvSpPr txBox="1"/>
          <p:nvPr/>
        </p:nvSpPr>
        <p:spPr>
          <a:xfrm>
            <a:off x="9056823" y="4325380"/>
            <a:ext cx="2777842" cy="2246769"/>
          </a:xfrm>
          <a:prstGeom prst="rect">
            <a:avLst/>
          </a:prstGeom>
          <a:noFill/>
        </p:spPr>
        <p:txBody>
          <a:bodyPr wrap="square" rtlCol="0">
            <a:spAutoFit/>
          </a:bodyPr>
          <a:lstStyle/>
          <a:p>
            <a:r>
              <a:rPr lang="en-US" sz="1400" dirty="0"/>
              <a:t>A few examples of other business’s in the area, Heworth Nurseries originally occupied land where Lime &amp; Chestnut Avenue are</a:t>
            </a:r>
          </a:p>
          <a:p>
            <a:r>
              <a:rPr lang="en-US" sz="1400" dirty="0"/>
              <a:t>The Clinic above was originally a Nursery for Children and the building on the left was the Driving Test Centre</a:t>
            </a:r>
          </a:p>
          <a:p>
            <a:r>
              <a:rPr lang="en-US" sz="1400" dirty="0"/>
              <a:t>The advert for Walkers is from the York Gazette in 1885</a:t>
            </a:r>
          </a:p>
        </p:txBody>
      </p:sp>
    </p:spTree>
    <p:extLst>
      <p:ext uri="{BB962C8B-B14F-4D97-AF65-F5344CB8AC3E}">
        <p14:creationId xmlns:p14="http://schemas.microsoft.com/office/powerpoint/2010/main" val="1692442953"/>
      </p:ext>
    </p:extLst>
  </p:cSld>
  <p:clrMapOvr>
    <a:masterClrMapping/>
  </p:clrMapOvr>
  <mc:AlternateContent xmlns:mc="http://schemas.openxmlformats.org/markup-compatibility/2006">
    <mc:Choice xmlns:p14="http://schemas.microsoft.com/office/powerpoint/2010/main" Requires="p14">
      <p:transition spd="slow" p14:dur="1500" advTm="5000">
        <p:random/>
      </p:transition>
    </mc:Choice>
    <mc:Fallback>
      <p:transition spd="slow" advTm="500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CDE91-B120-3444-AC78-C7D8FA1362EA}"/>
              </a:ext>
            </a:extLst>
          </p:cNvPr>
          <p:cNvSpPr>
            <a:spLocks noGrp="1"/>
          </p:cNvSpPr>
          <p:nvPr>
            <p:ph type="title"/>
          </p:nvPr>
        </p:nvSpPr>
        <p:spPr>
          <a:xfrm>
            <a:off x="838200" y="365125"/>
            <a:ext cx="10515600" cy="784053"/>
          </a:xfrm>
        </p:spPr>
        <p:txBody>
          <a:bodyPr/>
          <a:lstStyle/>
          <a:p>
            <a:pPr algn="ctr"/>
            <a:r>
              <a:rPr lang="en-US" dirty="0">
                <a:latin typeface="+mn-lt"/>
              </a:rPr>
              <a:t>Newtons </a:t>
            </a:r>
          </a:p>
        </p:txBody>
      </p:sp>
      <p:pic>
        <p:nvPicPr>
          <p:cNvPr id="6" name="Picture 5">
            <a:extLst>
              <a:ext uri="{FF2B5EF4-FFF2-40B4-BE49-F238E27FC236}">
                <a16:creationId xmlns:a16="http://schemas.microsoft.com/office/drawing/2014/main" id="{9E1A5C0B-C0CB-9341-A97E-0CF2C09C9A67}"/>
              </a:ext>
            </a:extLst>
          </p:cNvPr>
          <p:cNvPicPr>
            <a:picLocks noChangeAspect="1"/>
          </p:cNvPicPr>
          <p:nvPr/>
        </p:nvPicPr>
        <p:blipFill>
          <a:blip r:embed="rId2"/>
          <a:stretch>
            <a:fillRect/>
          </a:stretch>
        </p:blipFill>
        <p:spPr>
          <a:xfrm>
            <a:off x="800518" y="3978876"/>
            <a:ext cx="4133720" cy="2656704"/>
          </a:xfrm>
          <a:prstGeom prst="rect">
            <a:avLst/>
          </a:prstGeom>
        </p:spPr>
      </p:pic>
      <p:pic>
        <p:nvPicPr>
          <p:cNvPr id="8" name="Picture 7">
            <a:extLst>
              <a:ext uri="{FF2B5EF4-FFF2-40B4-BE49-F238E27FC236}">
                <a16:creationId xmlns:a16="http://schemas.microsoft.com/office/drawing/2014/main" id="{3D1E1CB4-A45C-464E-BD34-A78E9590929C}"/>
              </a:ext>
            </a:extLst>
          </p:cNvPr>
          <p:cNvPicPr>
            <a:picLocks noChangeAspect="1"/>
          </p:cNvPicPr>
          <p:nvPr/>
        </p:nvPicPr>
        <p:blipFill>
          <a:blip r:embed="rId3"/>
          <a:stretch>
            <a:fillRect/>
          </a:stretch>
        </p:blipFill>
        <p:spPr>
          <a:xfrm>
            <a:off x="800518" y="1149178"/>
            <a:ext cx="4091710" cy="2743201"/>
          </a:xfrm>
          <a:prstGeom prst="rect">
            <a:avLst/>
          </a:prstGeom>
        </p:spPr>
      </p:pic>
      <p:pic>
        <p:nvPicPr>
          <p:cNvPr id="10" name="Picture 9">
            <a:extLst>
              <a:ext uri="{FF2B5EF4-FFF2-40B4-BE49-F238E27FC236}">
                <a16:creationId xmlns:a16="http://schemas.microsoft.com/office/drawing/2014/main" id="{4B1184EA-0B53-2C44-BC40-A61D280C8B93}"/>
              </a:ext>
            </a:extLst>
          </p:cNvPr>
          <p:cNvPicPr>
            <a:picLocks noChangeAspect="1"/>
          </p:cNvPicPr>
          <p:nvPr/>
        </p:nvPicPr>
        <p:blipFill>
          <a:blip r:embed="rId4"/>
          <a:stretch>
            <a:fillRect/>
          </a:stretch>
        </p:blipFill>
        <p:spPr>
          <a:xfrm>
            <a:off x="5049430" y="1149178"/>
            <a:ext cx="4218137" cy="2744284"/>
          </a:xfrm>
          <a:prstGeom prst="rect">
            <a:avLst/>
          </a:prstGeom>
        </p:spPr>
      </p:pic>
      <p:pic>
        <p:nvPicPr>
          <p:cNvPr id="12" name="Picture 11">
            <a:extLst>
              <a:ext uri="{FF2B5EF4-FFF2-40B4-BE49-F238E27FC236}">
                <a16:creationId xmlns:a16="http://schemas.microsoft.com/office/drawing/2014/main" id="{C6E60898-466D-B54C-AD0B-6AF237F1BD05}"/>
              </a:ext>
            </a:extLst>
          </p:cNvPr>
          <p:cNvPicPr>
            <a:picLocks noChangeAspect="1"/>
          </p:cNvPicPr>
          <p:nvPr/>
        </p:nvPicPr>
        <p:blipFill>
          <a:blip r:embed="rId5"/>
          <a:stretch>
            <a:fillRect/>
          </a:stretch>
        </p:blipFill>
        <p:spPr>
          <a:xfrm>
            <a:off x="5049430" y="4029848"/>
            <a:ext cx="3474310" cy="2605732"/>
          </a:xfrm>
          <a:prstGeom prst="rect">
            <a:avLst/>
          </a:prstGeom>
        </p:spPr>
      </p:pic>
      <p:sp>
        <p:nvSpPr>
          <p:cNvPr id="13" name="TextBox 12">
            <a:extLst>
              <a:ext uri="{FF2B5EF4-FFF2-40B4-BE49-F238E27FC236}">
                <a16:creationId xmlns:a16="http://schemas.microsoft.com/office/drawing/2014/main" id="{1DD6FEBF-EB6C-A54E-AD23-CB2E75156A99}"/>
              </a:ext>
            </a:extLst>
          </p:cNvPr>
          <p:cNvSpPr txBox="1"/>
          <p:nvPr/>
        </p:nvSpPr>
        <p:spPr>
          <a:xfrm>
            <a:off x="8638932" y="4029848"/>
            <a:ext cx="2928551" cy="2031325"/>
          </a:xfrm>
          <a:prstGeom prst="rect">
            <a:avLst/>
          </a:prstGeom>
          <a:noFill/>
        </p:spPr>
        <p:txBody>
          <a:bodyPr wrap="square" rtlCol="0">
            <a:spAutoFit/>
          </a:bodyPr>
          <a:lstStyle/>
          <a:p>
            <a:r>
              <a:rPr lang="en-US" dirty="0"/>
              <a:t>Established around 1930 by Ron Newton, the business was taken over by son Peter who has now retired. The business is still in the family in 2020 and run by Peter’s children Paul and Dawn</a:t>
            </a:r>
          </a:p>
        </p:txBody>
      </p:sp>
    </p:spTree>
    <p:extLst>
      <p:ext uri="{BB962C8B-B14F-4D97-AF65-F5344CB8AC3E}">
        <p14:creationId xmlns:p14="http://schemas.microsoft.com/office/powerpoint/2010/main" val="4031466450"/>
      </p:ext>
    </p:extLst>
  </p:cSld>
  <p:clrMapOvr>
    <a:masterClrMapping/>
  </p:clrMapOvr>
  <mc:AlternateContent xmlns:mc="http://schemas.openxmlformats.org/markup-compatibility/2006">
    <mc:Choice xmlns:p14="http://schemas.microsoft.com/office/powerpoint/2010/main" Requires="p14">
      <p:transition spd="slow" p14:dur="1500" advTm="5000">
        <p:random/>
      </p:transition>
    </mc:Choice>
    <mc:Fallback>
      <p:transition spd="slow" advTm="5000">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E50F6-4CB3-CD4A-9901-492250E947E8}"/>
              </a:ext>
            </a:extLst>
          </p:cNvPr>
          <p:cNvSpPr>
            <a:spLocks noGrp="1"/>
          </p:cNvSpPr>
          <p:nvPr>
            <p:ph type="title"/>
          </p:nvPr>
        </p:nvSpPr>
        <p:spPr/>
        <p:txBody>
          <a:bodyPr/>
          <a:lstStyle/>
          <a:p>
            <a:pPr algn="ctr"/>
            <a:r>
              <a:rPr lang="en-US" dirty="0">
                <a:latin typeface="+mn-lt"/>
              </a:rPr>
              <a:t>Business Cards and Adverts</a:t>
            </a:r>
          </a:p>
        </p:txBody>
      </p:sp>
      <p:pic>
        <p:nvPicPr>
          <p:cNvPr id="4" name="Picture 3">
            <a:extLst>
              <a:ext uri="{FF2B5EF4-FFF2-40B4-BE49-F238E27FC236}">
                <a16:creationId xmlns:a16="http://schemas.microsoft.com/office/drawing/2014/main" id="{7C57A8AB-87D6-0443-A6C4-A56844D68BA9}"/>
              </a:ext>
            </a:extLst>
          </p:cNvPr>
          <p:cNvPicPr>
            <a:picLocks noChangeAspect="1"/>
          </p:cNvPicPr>
          <p:nvPr/>
        </p:nvPicPr>
        <p:blipFill>
          <a:blip r:embed="rId2"/>
          <a:stretch>
            <a:fillRect/>
          </a:stretch>
        </p:blipFill>
        <p:spPr>
          <a:xfrm>
            <a:off x="736428" y="1483841"/>
            <a:ext cx="5359572" cy="2076983"/>
          </a:xfrm>
          <a:prstGeom prst="rect">
            <a:avLst/>
          </a:prstGeom>
        </p:spPr>
      </p:pic>
      <p:pic>
        <p:nvPicPr>
          <p:cNvPr id="6" name="Picture 5">
            <a:extLst>
              <a:ext uri="{FF2B5EF4-FFF2-40B4-BE49-F238E27FC236}">
                <a16:creationId xmlns:a16="http://schemas.microsoft.com/office/drawing/2014/main" id="{0D4E2A91-001A-554D-B566-B001069575B8}"/>
              </a:ext>
            </a:extLst>
          </p:cNvPr>
          <p:cNvPicPr>
            <a:picLocks noChangeAspect="1"/>
          </p:cNvPicPr>
          <p:nvPr/>
        </p:nvPicPr>
        <p:blipFill>
          <a:blip r:embed="rId3"/>
          <a:stretch>
            <a:fillRect/>
          </a:stretch>
        </p:blipFill>
        <p:spPr>
          <a:xfrm>
            <a:off x="736428" y="3749675"/>
            <a:ext cx="1816100" cy="2743200"/>
          </a:xfrm>
          <a:prstGeom prst="rect">
            <a:avLst/>
          </a:prstGeom>
        </p:spPr>
      </p:pic>
      <p:pic>
        <p:nvPicPr>
          <p:cNvPr id="8" name="Picture 7">
            <a:extLst>
              <a:ext uri="{FF2B5EF4-FFF2-40B4-BE49-F238E27FC236}">
                <a16:creationId xmlns:a16="http://schemas.microsoft.com/office/drawing/2014/main" id="{C45C49AC-BFB0-E04B-A439-833BFA1D85CD}"/>
              </a:ext>
            </a:extLst>
          </p:cNvPr>
          <p:cNvPicPr>
            <a:picLocks noChangeAspect="1"/>
          </p:cNvPicPr>
          <p:nvPr/>
        </p:nvPicPr>
        <p:blipFill>
          <a:blip r:embed="rId4"/>
          <a:stretch>
            <a:fillRect/>
          </a:stretch>
        </p:blipFill>
        <p:spPr>
          <a:xfrm>
            <a:off x="6197772" y="1485900"/>
            <a:ext cx="3009900" cy="1943100"/>
          </a:xfrm>
          <a:prstGeom prst="rect">
            <a:avLst/>
          </a:prstGeom>
        </p:spPr>
      </p:pic>
      <p:pic>
        <p:nvPicPr>
          <p:cNvPr id="10" name="Picture 9">
            <a:extLst>
              <a:ext uri="{FF2B5EF4-FFF2-40B4-BE49-F238E27FC236}">
                <a16:creationId xmlns:a16="http://schemas.microsoft.com/office/drawing/2014/main" id="{F808EEE6-D028-6C4A-8604-96F49E450BB5}"/>
              </a:ext>
            </a:extLst>
          </p:cNvPr>
          <p:cNvPicPr>
            <a:picLocks noChangeAspect="1"/>
          </p:cNvPicPr>
          <p:nvPr/>
        </p:nvPicPr>
        <p:blipFill>
          <a:blip r:embed="rId5"/>
          <a:stretch>
            <a:fillRect/>
          </a:stretch>
        </p:blipFill>
        <p:spPr>
          <a:xfrm>
            <a:off x="9366336" y="1483840"/>
            <a:ext cx="2119744" cy="1943099"/>
          </a:xfrm>
          <a:prstGeom prst="rect">
            <a:avLst/>
          </a:prstGeom>
        </p:spPr>
      </p:pic>
      <p:pic>
        <p:nvPicPr>
          <p:cNvPr id="12" name="Picture 11">
            <a:extLst>
              <a:ext uri="{FF2B5EF4-FFF2-40B4-BE49-F238E27FC236}">
                <a16:creationId xmlns:a16="http://schemas.microsoft.com/office/drawing/2014/main" id="{894F82E1-B41C-234E-9DD4-73A9EAA0214F}"/>
              </a:ext>
            </a:extLst>
          </p:cNvPr>
          <p:cNvPicPr>
            <a:picLocks noChangeAspect="1"/>
          </p:cNvPicPr>
          <p:nvPr/>
        </p:nvPicPr>
        <p:blipFill>
          <a:blip r:embed="rId6"/>
          <a:stretch>
            <a:fillRect/>
          </a:stretch>
        </p:blipFill>
        <p:spPr>
          <a:xfrm>
            <a:off x="2722090" y="3749675"/>
            <a:ext cx="3238500" cy="2019300"/>
          </a:xfrm>
          <a:prstGeom prst="rect">
            <a:avLst/>
          </a:prstGeom>
        </p:spPr>
      </p:pic>
      <p:pic>
        <p:nvPicPr>
          <p:cNvPr id="14" name="Picture 13">
            <a:extLst>
              <a:ext uri="{FF2B5EF4-FFF2-40B4-BE49-F238E27FC236}">
                <a16:creationId xmlns:a16="http://schemas.microsoft.com/office/drawing/2014/main" id="{FA2EB4B5-32BC-634C-A134-B094D279956C}"/>
              </a:ext>
            </a:extLst>
          </p:cNvPr>
          <p:cNvPicPr>
            <a:picLocks noChangeAspect="1"/>
          </p:cNvPicPr>
          <p:nvPr/>
        </p:nvPicPr>
        <p:blipFill>
          <a:blip r:embed="rId7"/>
          <a:stretch>
            <a:fillRect/>
          </a:stretch>
        </p:blipFill>
        <p:spPr>
          <a:xfrm>
            <a:off x="6231412" y="3749674"/>
            <a:ext cx="2976260" cy="2232195"/>
          </a:xfrm>
          <a:prstGeom prst="rect">
            <a:avLst/>
          </a:prstGeom>
        </p:spPr>
      </p:pic>
      <p:pic>
        <p:nvPicPr>
          <p:cNvPr id="16" name="Picture 15">
            <a:extLst>
              <a:ext uri="{FF2B5EF4-FFF2-40B4-BE49-F238E27FC236}">
                <a16:creationId xmlns:a16="http://schemas.microsoft.com/office/drawing/2014/main" id="{692080FC-BEE8-AB41-B4FF-40F1138775EB}"/>
              </a:ext>
            </a:extLst>
          </p:cNvPr>
          <p:cNvPicPr>
            <a:picLocks noChangeAspect="1"/>
          </p:cNvPicPr>
          <p:nvPr/>
        </p:nvPicPr>
        <p:blipFill>
          <a:blip r:embed="rId8"/>
          <a:stretch>
            <a:fillRect/>
          </a:stretch>
        </p:blipFill>
        <p:spPr>
          <a:xfrm>
            <a:off x="9366336" y="3733411"/>
            <a:ext cx="2183911" cy="1320504"/>
          </a:xfrm>
          <a:prstGeom prst="rect">
            <a:avLst/>
          </a:prstGeom>
        </p:spPr>
      </p:pic>
      <p:pic>
        <p:nvPicPr>
          <p:cNvPr id="18" name="Picture 17">
            <a:extLst>
              <a:ext uri="{FF2B5EF4-FFF2-40B4-BE49-F238E27FC236}">
                <a16:creationId xmlns:a16="http://schemas.microsoft.com/office/drawing/2014/main" id="{C63C985C-8130-A240-9261-BF0A669A8089}"/>
              </a:ext>
            </a:extLst>
          </p:cNvPr>
          <p:cNvPicPr>
            <a:picLocks noChangeAspect="1"/>
          </p:cNvPicPr>
          <p:nvPr/>
        </p:nvPicPr>
        <p:blipFill>
          <a:blip r:embed="rId9"/>
          <a:stretch>
            <a:fillRect/>
          </a:stretch>
        </p:blipFill>
        <p:spPr>
          <a:xfrm>
            <a:off x="9318981" y="5121275"/>
            <a:ext cx="2278620" cy="1467723"/>
          </a:xfrm>
          <a:prstGeom prst="rect">
            <a:avLst/>
          </a:prstGeom>
        </p:spPr>
      </p:pic>
      <p:sp>
        <p:nvSpPr>
          <p:cNvPr id="19" name="TextBox 18">
            <a:extLst>
              <a:ext uri="{FF2B5EF4-FFF2-40B4-BE49-F238E27FC236}">
                <a16:creationId xmlns:a16="http://schemas.microsoft.com/office/drawing/2014/main" id="{C2B6B172-1DD5-0D41-9073-C1D6D1D6F79B}"/>
              </a:ext>
            </a:extLst>
          </p:cNvPr>
          <p:cNvSpPr txBox="1"/>
          <p:nvPr/>
        </p:nvSpPr>
        <p:spPr>
          <a:xfrm>
            <a:off x="2722090" y="5981869"/>
            <a:ext cx="6485582" cy="523220"/>
          </a:xfrm>
          <a:prstGeom prst="rect">
            <a:avLst/>
          </a:prstGeom>
          <a:noFill/>
        </p:spPr>
        <p:txBody>
          <a:bodyPr wrap="square" rtlCol="0">
            <a:spAutoFit/>
          </a:bodyPr>
          <a:lstStyle/>
          <a:p>
            <a:r>
              <a:rPr lang="en-US" sz="1400" dirty="0"/>
              <a:t>The Bang &amp; Olufsen shop is now occupied by Bean on the Green, Cobblers occupied the premises on Heworth Road now being used by Independent Living</a:t>
            </a:r>
          </a:p>
        </p:txBody>
      </p:sp>
    </p:spTree>
    <p:extLst>
      <p:ext uri="{BB962C8B-B14F-4D97-AF65-F5344CB8AC3E}">
        <p14:creationId xmlns:p14="http://schemas.microsoft.com/office/powerpoint/2010/main" val="1729367107"/>
      </p:ext>
    </p:extLst>
  </p:cSld>
  <p:clrMapOvr>
    <a:masterClrMapping/>
  </p:clrMapOvr>
  <mc:AlternateContent xmlns:mc="http://schemas.openxmlformats.org/markup-compatibility/2006">
    <mc:Choice xmlns:p14="http://schemas.microsoft.com/office/powerpoint/2010/main" Requires="p14">
      <p:transition spd="slow" p14:dur="1500" advTm="5000">
        <p:random/>
      </p:transition>
    </mc:Choice>
    <mc:Fallback>
      <p:transition spd="slow" advTm="5000">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C0B7D-57D7-0F42-BC32-7848B2841B8F}"/>
              </a:ext>
            </a:extLst>
          </p:cNvPr>
          <p:cNvSpPr>
            <a:spLocks noGrp="1"/>
          </p:cNvSpPr>
          <p:nvPr>
            <p:ph type="title"/>
          </p:nvPr>
        </p:nvSpPr>
        <p:spPr/>
        <p:txBody>
          <a:bodyPr/>
          <a:lstStyle/>
          <a:p>
            <a:pPr algn="ctr"/>
            <a:r>
              <a:rPr lang="en-US" dirty="0">
                <a:latin typeface="+mn-lt"/>
              </a:rPr>
              <a:t>East Parade</a:t>
            </a:r>
          </a:p>
        </p:txBody>
      </p:sp>
      <p:pic>
        <p:nvPicPr>
          <p:cNvPr id="4" name="Picture 3">
            <a:extLst>
              <a:ext uri="{FF2B5EF4-FFF2-40B4-BE49-F238E27FC236}">
                <a16:creationId xmlns:a16="http://schemas.microsoft.com/office/drawing/2014/main" id="{74C0B825-0E90-5447-A56F-E8369F6D1A3F}"/>
              </a:ext>
            </a:extLst>
          </p:cNvPr>
          <p:cNvPicPr>
            <a:picLocks noChangeAspect="1"/>
          </p:cNvPicPr>
          <p:nvPr/>
        </p:nvPicPr>
        <p:blipFill>
          <a:blip r:embed="rId2"/>
          <a:stretch>
            <a:fillRect/>
          </a:stretch>
        </p:blipFill>
        <p:spPr>
          <a:xfrm>
            <a:off x="838200" y="1408670"/>
            <a:ext cx="3382744" cy="2434281"/>
          </a:xfrm>
          <a:prstGeom prst="rect">
            <a:avLst/>
          </a:prstGeom>
        </p:spPr>
      </p:pic>
      <p:pic>
        <p:nvPicPr>
          <p:cNvPr id="6" name="Picture 5">
            <a:extLst>
              <a:ext uri="{FF2B5EF4-FFF2-40B4-BE49-F238E27FC236}">
                <a16:creationId xmlns:a16="http://schemas.microsoft.com/office/drawing/2014/main" id="{35A1485B-4026-1C4A-8B02-78B8754B48B6}"/>
              </a:ext>
            </a:extLst>
          </p:cNvPr>
          <p:cNvPicPr>
            <a:picLocks noChangeAspect="1"/>
          </p:cNvPicPr>
          <p:nvPr/>
        </p:nvPicPr>
        <p:blipFill>
          <a:blip r:embed="rId3"/>
          <a:stretch>
            <a:fillRect/>
          </a:stretch>
        </p:blipFill>
        <p:spPr>
          <a:xfrm>
            <a:off x="4381581" y="1408669"/>
            <a:ext cx="3607953" cy="2434281"/>
          </a:xfrm>
          <a:prstGeom prst="rect">
            <a:avLst/>
          </a:prstGeom>
        </p:spPr>
      </p:pic>
      <p:pic>
        <p:nvPicPr>
          <p:cNvPr id="8" name="Picture 7">
            <a:extLst>
              <a:ext uri="{FF2B5EF4-FFF2-40B4-BE49-F238E27FC236}">
                <a16:creationId xmlns:a16="http://schemas.microsoft.com/office/drawing/2014/main" id="{4FB4DF06-81F8-BF4E-B7E0-49B05DD8C1D6}"/>
              </a:ext>
            </a:extLst>
          </p:cNvPr>
          <p:cNvPicPr>
            <a:picLocks noChangeAspect="1"/>
          </p:cNvPicPr>
          <p:nvPr/>
        </p:nvPicPr>
        <p:blipFill>
          <a:blip r:embed="rId4"/>
          <a:stretch>
            <a:fillRect/>
          </a:stretch>
        </p:blipFill>
        <p:spPr>
          <a:xfrm>
            <a:off x="8150171" y="1408669"/>
            <a:ext cx="2925708" cy="2434280"/>
          </a:xfrm>
          <a:prstGeom prst="rect">
            <a:avLst/>
          </a:prstGeom>
        </p:spPr>
      </p:pic>
      <p:pic>
        <p:nvPicPr>
          <p:cNvPr id="10" name="Picture 9">
            <a:extLst>
              <a:ext uri="{FF2B5EF4-FFF2-40B4-BE49-F238E27FC236}">
                <a16:creationId xmlns:a16="http://schemas.microsoft.com/office/drawing/2014/main" id="{91B252F3-94E4-5741-958F-949165731AE1}"/>
              </a:ext>
            </a:extLst>
          </p:cNvPr>
          <p:cNvPicPr>
            <a:picLocks noChangeAspect="1"/>
          </p:cNvPicPr>
          <p:nvPr/>
        </p:nvPicPr>
        <p:blipFill>
          <a:blip r:embed="rId5"/>
          <a:stretch>
            <a:fillRect/>
          </a:stretch>
        </p:blipFill>
        <p:spPr>
          <a:xfrm>
            <a:off x="838200" y="3958583"/>
            <a:ext cx="2699021" cy="2306292"/>
          </a:xfrm>
          <a:prstGeom prst="rect">
            <a:avLst/>
          </a:prstGeom>
        </p:spPr>
      </p:pic>
      <p:sp>
        <p:nvSpPr>
          <p:cNvPr id="12" name="TextBox 11">
            <a:extLst>
              <a:ext uri="{FF2B5EF4-FFF2-40B4-BE49-F238E27FC236}">
                <a16:creationId xmlns:a16="http://schemas.microsoft.com/office/drawing/2014/main" id="{95265DE7-FA44-C141-9F3A-2C6DDE4AD4A5}"/>
              </a:ext>
            </a:extLst>
          </p:cNvPr>
          <p:cNvSpPr txBox="1"/>
          <p:nvPr/>
        </p:nvSpPr>
        <p:spPr>
          <a:xfrm>
            <a:off x="3917092" y="3958583"/>
            <a:ext cx="7158787" cy="1384995"/>
          </a:xfrm>
          <a:prstGeom prst="rect">
            <a:avLst/>
          </a:prstGeom>
          <a:noFill/>
        </p:spPr>
        <p:txBody>
          <a:bodyPr wrap="square" rtlCol="0">
            <a:spAutoFit/>
          </a:bodyPr>
          <a:lstStyle/>
          <a:p>
            <a:r>
              <a:rPr lang="en-US" sz="1400" dirty="0"/>
              <a:t>Boots chemist took over the chemist shop from F W Wood, The Conservative Club has been on the site for over 50 years, it always had a reputation for having an excellent snooker team</a:t>
            </a:r>
          </a:p>
          <a:p>
            <a:r>
              <a:rPr lang="en-US" sz="1400" dirty="0"/>
              <a:t>The Chinese takeaway was originally Glen Fisheries, despite its title the Chinese still serves traditional Fish &amp; Chips</a:t>
            </a:r>
          </a:p>
          <a:p>
            <a:r>
              <a:rPr lang="en-US" sz="1400" dirty="0"/>
              <a:t>The  Coop Funeral care unit was originally Glen Stores and later became Threshers Wine Shop</a:t>
            </a:r>
          </a:p>
          <a:p>
            <a:endParaRPr lang="en-US" sz="1400" dirty="0"/>
          </a:p>
        </p:txBody>
      </p:sp>
    </p:spTree>
    <p:extLst>
      <p:ext uri="{BB962C8B-B14F-4D97-AF65-F5344CB8AC3E}">
        <p14:creationId xmlns:p14="http://schemas.microsoft.com/office/powerpoint/2010/main" val="1817606823"/>
      </p:ext>
    </p:extLst>
  </p:cSld>
  <p:clrMapOvr>
    <a:masterClrMapping/>
  </p:clrMapOvr>
  <mc:AlternateContent xmlns:mc="http://schemas.openxmlformats.org/markup-compatibility/2006">
    <mc:Choice xmlns:p14="http://schemas.microsoft.com/office/powerpoint/2010/main" Requires="p14">
      <p:transition spd="slow" p14:dur="1500" advTm="5000">
        <p:random/>
      </p:transition>
    </mc:Choice>
    <mc:Fallback>
      <p:transition spd="slow" advTm="5000">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0B1C4-1B6F-8545-965B-A3A6295C5BA5}"/>
              </a:ext>
            </a:extLst>
          </p:cNvPr>
          <p:cNvSpPr>
            <a:spLocks noGrp="1"/>
          </p:cNvSpPr>
          <p:nvPr>
            <p:ph type="title"/>
          </p:nvPr>
        </p:nvSpPr>
        <p:spPr/>
        <p:txBody>
          <a:bodyPr/>
          <a:lstStyle/>
          <a:p>
            <a:pPr algn="ctr"/>
            <a:r>
              <a:rPr lang="en-US" dirty="0">
                <a:latin typeface="+mn-lt"/>
              </a:rPr>
              <a:t>East Parade</a:t>
            </a:r>
          </a:p>
        </p:txBody>
      </p:sp>
      <p:pic>
        <p:nvPicPr>
          <p:cNvPr id="4" name="Picture 3">
            <a:extLst>
              <a:ext uri="{FF2B5EF4-FFF2-40B4-BE49-F238E27FC236}">
                <a16:creationId xmlns:a16="http://schemas.microsoft.com/office/drawing/2014/main" id="{579B7CAA-84FF-3F42-8415-00C8A4A6957F}"/>
              </a:ext>
            </a:extLst>
          </p:cNvPr>
          <p:cNvPicPr>
            <a:picLocks noChangeAspect="1"/>
          </p:cNvPicPr>
          <p:nvPr/>
        </p:nvPicPr>
        <p:blipFill>
          <a:blip r:embed="rId3"/>
          <a:stretch>
            <a:fillRect/>
          </a:stretch>
        </p:blipFill>
        <p:spPr>
          <a:xfrm>
            <a:off x="838200" y="1495167"/>
            <a:ext cx="2559586" cy="2187146"/>
          </a:xfrm>
          <a:prstGeom prst="rect">
            <a:avLst/>
          </a:prstGeom>
        </p:spPr>
      </p:pic>
      <p:pic>
        <p:nvPicPr>
          <p:cNvPr id="6" name="Picture 5">
            <a:extLst>
              <a:ext uri="{FF2B5EF4-FFF2-40B4-BE49-F238E27FC236}">
                <a16:creationId xmlns:a16="http://schemas.microsoft.com/office/drawing/2014/main" id="{329CD12B-6B91-4040-8CDE-BE92A296FE27}"/>
              </a:ext>
            </a:extLst>
          </p:cNvPr>
          <p:cNvPicPr>
            <a:picLocks noChangeAspect="1"/>
          </p:cNvPicPr>
          <p:nvPr/>
        </p:nvPicPr>
        <p:blipFill>
          <a:blip r:embed="rId4"/>
          <a:stretch>
            <a:fillRect/>
          </a:stretch>
        </p:blipFill>
        <p:spPr>
          <a:xfrm>
            <a:off x="3591696" y="1495168"/>
            <a:ext cx="2920315" cy="2190236"/>
          </a:xfrm>
          <a:prstGeom prst="rect">
            <a:avLst/>
          </a:prstGeom>
        </p:spPr>
      </p:pic>
      <p:pic>
        <p:nvPicPr>
          <p:cNvPr id="8" name="Picture 7">
            <a:extLst>
              <a:ext uri="{FF2B5EF4-FFF2-40B4-BE49-F238E27FC236}">
                <a16:creationId xmlns:a16="http://schemas.microsoft.com/office/drawing/2014/main" id="{943915C1-3F6A-5246-BEBE-D636687F1AE5}"/>
              </a:ext>
            </a:extLst>
          </p:cNvPr>
          <p:cNvPicPr>
            <a:picLocks noChangeAspect="1"/>
          </p:cNvPicPr>
          <p:nvPr/>
        </p:nvPicPr>
        <p:blipFill>
          <a:blip r:embed="rId5"/>
          <a:stretch>
            <a:fillRect/>
          </a:stretch>
        </p:blipFill>
        <p:spPr>
          <a:xfrm>
            <a:off x="4657793" y="3918322"/>
            <a:ext cx="3356773" cy="2446638"/>
          </a:xfrm>
          <a:prstGeom prst="rect">
            <a:avLst/>
          </a:prstGeom>
        </p:spPr>
      </p:pic>
      <p:pic>
        <p:nvPicPr>
          <p:cNvPr id="10" name="Picture 9">
            <a:extLst>
              <a:ext uri="{FF2B5EF4-FFF2-40B4-BE49-F238E27FC236}">
                <a16:creationId xmlns:a16="http://schemas.microsoft.com/office/drawing/2014/main" id="{607582DD-0CC2-3946-8314-0522389FA78F}"/>
              </a:ext>
            </a:extLst>
          </p:cNvPr>
          <p:cNvPicPr>
            <a:picLocks noChangeAspect="1"/>
          </p:cNvPicPr>
          <p:nvPr/>
        </p:nvPicPr>
        <p:blipFill>
          <a:blip r:embed="rId6"/>
          <a:stretch>
            <a:fillRect/>
          </a:stretch>
        </p:blipFill>
        <p:spPr>
          <a:xfrm>
            <a:off x="8566232" y="3336324"/>
            <a:ext cx="2330367" cy="3028636"/>
          </a:xfrm>
          <a:prstGeom prst="rect">
            <a:avLst/>
          </a:prstGeom>
        </p:spPr>
      </p:pic>
      <p:pic>
        <p:nvPicPr>
          <p:cNvPr id="12" name="Picture 11">
            <a:extLst>
              <a:ext uri="{FF2B5EF4-FFF2-40B4-BE49-F238E27FC236}">
                <a16:creationId xmlns:a16="http://schemas.microsoft.com/office/drawing/2014/main" id="{522774D9-190F-4349-8413-B16EC182A39F}"/>
              </a:ext>
            </a:extLst>
          </p:cNvPr>
          <p:cNvPicPr>
            <a:picLocks noChangeAspect="1"/>
          </p:cNvPicPr>
          <p:nvPr/>
        </p:nvPicPr>
        <p:blipFill>
          <a:blip r:embed="rId7"/>
          <a:stretch>
            <a:fillRect/>
          </a:stretch>
        </p:blipFill>
        <p:spPr>
          <a:xfrm>
            <a:off x="838200" y="3910562"/>
            <a:ext cx="3265096" cy="2187146"/>
          </a:xfrm>
          <a:prstGeom prst="rect">
            <a:avLst/>
          </a:prstGeom>
        </p:spPr>
      </p:pic>
      <p:sp>
        <p:nvSpPr>
          <p:cNvPr id="13" name="TextBox 12">
            <a:extLst>
              <a:ext uri="{FF2B5EF4-FFF2-40B4-BE49-F238E27FC236}">
                <a16:creationId xmlns:a16="http://schemas.microsoft.com/office/drawing/2014/main" id="{6E43529E-D684-9949-8E77-619C499C130F}"/>
              </a:ext>
            </a:extLst>
          </p:cNvPr>
          <p:cNvSpPr txBox="1"/>
          <p:nvPr/>
        </p:nvSpPr>
        <p:spPr>
          <a:xfrm>
            <a:off x="6870357" y="1495167"/>
            <a:ext cx="4732638" cy="1384995"/>
          </a:xfrm>
          <a:prstGeom prst="rect">
            <a:avLst/>
          </a:prstGeom>
          <a:noFill/>
        </p:spPr>
        <p:txBody>
          <a:bodyPr wrap="square" rtlCol="0">
            <a:spAutoFit/>
          </a:bodyPr>
          <a:lstStyle/>
          <a:p>
            <a:r>
              <a:rPr lang="en-US" sz="1400" dirty="0"/>
              <a:t>The Heworth Coffee house was originally Cochranes Grocers shop and later became Bolan Dale Financial Advisors</a:t>
            </a:r>
          </a:p>
          <a:p>
            <a:r>
              <a:rPr lang="en-US" sz="1400" dirty="0"/>
              <a:t>Headquarters was originally Oliver’s Fruit and Veg shop and when it changed use became Part Two hair salon</a:t>
            </a:r>
          </a:p>
          <a:p>
            <a:r>
              <a:rPr lang="en-US" sz="1400" dirty="0"/>
              <a:t>Style flooring was originally Bacons painting &amp; decorating business, it later became York Heating supplies</a:t>
            </a:r>
          </a:p>
        </p:txBody>
      </p:sp>
    </p:spTree>
    <p:extLst>
      <p:ext uri="{BB962C8B-B14F-4D97-AF65-F5344CB8AC3E}">
        <p14:creationId xmlns:p14="http://schemas.microsoft.com/office/powerpoint/2010/main" val="2320146253"/>
      </p:ext>
    </p:extLst>
  </p:cSld>
  <p:clrMapOvr>
    <a:masterClrMapping/>
  </p:clrMapOvr>
  <mc:AlternateContent xmlns:mc="http://schemas.openxmlformats.org/markup-compatibility/2006">
    <mc:Choice xmlns:p14="http://schemas.microsoft.com/office/powerpoint/2010/main" Requires="p14">
      <p:transition spd="slow" p14:dur="1500" advTm="5000">
        <p:random/>
      </p:transition>
    </mc:Choice>
    <mc:Fallback>
      <p:transition spd="slow" advTm="5000">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D6BF9-0F0C-D54F-935B-A5A6ED93F651}"/>
              </a:ext>
            </a:extLst>
          </p:cNvPr>
          <p:cNvSpPr>
            <a:spLocks noGrp="1"/>
          </p:cNvSpPr>
          <p:nvPr>
            <p:ph type="title"/>
          </p:nvPr>
        </p:nvSpPr>
        <p:spPr/>
        <p:txBody>
          <a:bodyPr/>
          <a:lstStyle/>
          <a:p>
            <a:pPr algn="ctr"/>
            <a:r>
              <a:rPr lang="en-US" dirty="0">
                <a:latin typeface="+mn-lt"/>
              </a:rPr>
              <a:t>East Parade</a:t>
            </a:r>
          </a:p>
        </p:txBody>
      </p:sp>
      <p:pic>
        <p:nvPicPr>
          <p:cNvPr id="6" name="Picture 5">
            <a:extLst>
              <a:ext uri="{FF2B5EF4-FFF2-40B4-BE49-F238E27FC236}">
                <a16:creationId xmlns:a16="http://schemas.microsoft.com/office/drawing/2014/main" id="{B4E5D048-0CC1-9440-92FA-F9DB774F44AD}"/>
              </a:ext>
            </a:extLst>
          </p:cNvPr>
          <p:cNvPicPr>
            <a:picLocks noChangeAspect="1"/>
          </p:cNvPicPr>
          <p:nvPr/>
        </p:nvPicPr>
        <p:blipFill>
          <a:blip r:embed="rId2"/>
          <a:stretch>
            <a:fillRect/>
          </a:stretch>
        </p:blipFill>
        <p:spPr>
          <a:xfrm>
            <a:off x="4062219" y="1505850"/>
            <a:ext cx="2928696" cy="2608370"/>
          </a:xfrm>
          <a:prstGeom prst="rect">
            <a:avLst/>
          </a:prstGeom>
        </p:spPr>
      </p:pic>
      <p:pic>
        <p:nvPicPr>
          <p:cNvPr id="8" name="Picture 7">
            <a:extLst>
              <a:ext uri="{FF2B5EF4-FFF2-40B4-BE49-F238E27FC236}">
                <a16:creationId xmlns:a16="http://schemas.microsoft.com/office/drawing/2014/main" id="{C05710A7-70FD-544C-8591-13C764C0D7B1}"/>
              </a:ext>
            </a:extLst>
          </p:cNvPr>
          <p:cNvPicPr>
            <a:picLocks noChangeAspect="1"/>
          </p:cNvPicPr>
          <p:nvPr/>
        </p:nvPicPr>
        <p:blipFill>
          <a:blip r:embed="rId3"/>
          <a:stretch>
            <a:fillRect/>
          </a:stretch>
        </p:blipFill>
        <p:spPr>
          <a:xfrm>
            <a:off x="591064" y="1505850"/>
            <a:ext cx="3297368" cy="2473026"/>
          </a:xfrm>
          <a:prstGeom prst="rect">
            <a:avLst/>
          </a:prstGeom>
        </p:spPr>
      </p:pic>
      <p:pic>
        <p:nvPicPr>
          <p:cNvPr id="10" name="Picture 9">
            <a:extLst>
              <a:ext uri="{FF2B5EF4-FFF2-40B4-BE49-F238E27FC236}">
                <a16:creationId xmlns:a16="http://schemas.microsoft.com/office/drawing/2014/main" id="{7290DB46-3B5E-8D4E-B18A-C64D1F3BE44F}"/>
              </a:ext>
            </a:extLst>
          </p:cNvPr>
          <p:cNvPicPr>
            <a:picLocks noChangeAspect="1"/>
          </p:cNvPicPr>
          <p:nvPr/>
        </p:nvPicPr>
        <p:blipFill>
          <a:blip r:embed="rId4"/>
          <a:stretch>
            <a:fillRect/>
          </a:stretch>
        </p:blipFill>
        <p:spPr>
          <a:xfrm>
            <a:off x="7232837" y="1505850"/>
            <a:ext cx="4729998" cy="3856982"/>
          </a:xfrm>
          <a:prstGeom prst="rect">
            <a:avLst/>
          </a:prstGeom>
        </p:spPr>
      </p:pic>
      <p:sp>
        <p:nvSpPr>
          <p:cNvPr id="13" name="TextBox 12">
            <a:extLst>
              <a:ext uri="{FF2B5EF4-FFF2-40B4-BE49-F238E27FC236}">
                <a16:creationId xmlns:a16="http://schemas.microsoft.com/office/drawing/2014/main" id="{15C97C0E-6C1F-BC4D-AFFD-E5B5BD9FE386}"/>
              </a:ext>
            </a:extLst>
          </p:cNvPr>
          <p:cNvSpPr txBox="1"/>
          <p:nvPr/>
        </p:nvSpPr>
        <p:spPr>
          <a:xfrm>
            <a:off x="591064" y="4522573"/>
            <a:ext cx="6399851" cy="1384995"/>
          </a:xfrm>
          <a:prstGeom prst="rect">
            <a:avLst/>
          </a:prstGeom>
          <a:noFill/>
        </p:spPr>
        <p:txBody>
          <a:bodyPr wrap="square" rtlCol="0">
            <a:spAutoFit/>
          </a:bodyPr>
          <a:lstStyle/>
          <a:p>
            <a:r>
              <a:rPr lang="en-US" sz="1400" dirty="0"/>
              <a:t>Wall to Wall was originally Deighton’s Boot Shop, it later became Ambers Interiors</a:t>
            </a:r>
          </a:p>
          <a:p>
            <a:r>
              <a:rPr lang="en-US" sz="1400" dirty="0"/>
              <a:t> Love’s Greengrocers was formerly The Glen knitting wool shop</a:t>
            </a:r>
          </a:p>
          <a:p>
            <a:r>
              <a:rPr lang="en-US" sz="1400" dirty="0"/>
              <a:t>The Bean on the Green was originally Allan’s Chemists shop, it later became a Hi Fi outlet for Bang &amp; Olufsen and the Beehive beauty salon</a:t>
            </a:r>
          </a:p>
          <a:p>
            <a:r>
              <a:rPr lang="en-US" sz="1400" dirty="0"/>
              <a:t>The Bean on the Green opened in 2017 and now houses a small display of the Tang Hall Local History Group</a:t>
            </a:r>
          </a:p>
        </p:txBody>
      </p:sp>
    </p:spTree>
    <p:extLst>
      <p:ext uri="{BB962C8B-B14F-4D97-AF65-F5344CB8AC3E}">
        <p14:creationId xmlns:p14="http://schemas.microsoft.com/office/powerpoint/2010/main" val="3632916687"/>
      </p:ext>
    </p:extLst>
  </p:cSld>
  <p:clrMapOvr>
    <a:masterClrMapping/>
  </p:clrMapOvr>
  <mc:AlternateContent xmlns:mc="http://schemas.openxmlformats.org/markup-compatibility/2006">
    <mc:Choice xmlns:p14="http://schemas.microsoft.com/office/powerpoint/2010/main" Requires="p14">
      <p:transition spd="slow" p14:dur="1500" advTm="5000">
        <p:random/>
      </p:transition>
    </mc:Choice>
    <mc:Fallback>
      <p:transition spd="slow" advTm="5000">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B5E2D-F76C-484B-8523-F893FFD9373C}"/>
              </a:ext>
            </a:extLst>
          </p:cNvPr>
          <p:cNvSpPr>
            <a:spLocks noGrp="1"/>
          </p:cNvSpPr>
          <p:nvPr>
            <p:ph type="title"/>
          </p:nvPr>
        </p:nvSpPr>
        <p:spPr/>
        <p:txBody>
          <a:bodyPr/>
          <a:lstStyle/>
          <a:p>
            <a:pPr algn="ctr"/>
            <a:r>
              <a:rPr lang="en-US" dirty="0">
                <a:latin typeface="+mn-lt"/>
              </a:rPr>
              <a:t>The Changing face of East Parade Co-op</a:t>
            </a:r>
          </a:p>
        </p:txBody>
      </p:sp>
      <p:pic>
        <p:nvPicPr>
          <p:cNvPr id="4" name="Picture 3">
            <a:extLst>
              <a:ext uri="{FF2B5EF4-FFF2-40B4-BE49-F238E27FC236}">
                <a16:creationId xmlns:a16="http://schemas.microsoft.com/office/drawing/2014/main" id="{4768F37D-8690-C249-9178-A19ABC35EA53}"/>
              </a:ext>
            </a:extLst>
          </p:cNvPr>
          <p:cNvPicPr>
            <a:picLocks noChangeAspect="1"/>
          </p:cNvPicPr>
          <p:nvPr/>
        </p:nvPicPr>
        <p:blipFill>
          <a:blip r:embed="rId2"/>
          <a:stretch>
            <a:fillRect/>
          </a:stretch>
        </p:blipFill>
        <p:spPr>
          <a:xfrm>
            <a:off x="728213" y="1369195"/>
            <a:ext cx="3312148" cy="2560253"/>
          </a:xfrm>
          <a:prstGeom prst="rect">
            <a:avLst/>
          </a:prstGeom>
        </p:spPr>
      </p:pic>
      <p:pic>
        <p:nvPicPr>
          <p:cNvPr id="6" name="Picture 5">
            <a:extLst>
              <a:ext uri="{FF2B5EF4-FFF2-40B4-BE49-F238E27FC236}">
                <a16:creationId xmlns:a16="http://schemas.microsoft.com/office/drawing/2014/main" id="{38F9D857-097E-534E-A02B-E3973CD83B1A}"/>
              </a:ext>
            </a:extLst>
          </p:cNvPr>
          <p:cNvPicPr>
            <a:picLocks noChangeAspect="1"/>
          </p:cNvPicPr>
          <p:nvPr/>
        </p:nvPicPr>
        <p:blipFill>
          <a:blip r:embed="rId3"/>
          <a:stretch>
            <a:fillRect/>
          </a:stretch>
        </p:blipFill>
        <p:spPr>
          <a:xfrm>
            <a:off x="4131064" y="1369195"/>
            <a:ext cx="3803804" cy="2560253"/>
          </a:xfrm>
          <a:prstGeom prst="rect">
            <a:avLst/>
          </a:prstGeom>
        </p:spPr>
      </p:pic>
      <p:pic>
        <p:nvPicPr>
          <p:cNvPr id="8" name="Picture 7">
            <a:extLst>
              <a:ext uri="{FF2B5EF4-FFF2-40B4-BE49-F238E27FC236}">
                <a16:creationId xmlns:a16="http://schemas.microsoft.com/office/drawing/2014/main" id="{E06DACFB-B6F8-AB47-819E-E905D1AF3E64}"/>
              </a:ext>
            </a:extLst>
          </p:cNvPr>
          <p:cNvPicPr>
            <a:picLocks noChangeAspect="1"/>
          </p:cNvPicPr>
          <p:nvPr/>
        </p:nvPicPr>
        <p:blipFill>
          <a:blip r:embed="rId4"/>
          <a:stretch>
            <a:fillRect/>
          </a:stretch>
        </p:blipFill>
        <p:spPr>
          <a:xfrm>
            <a:off x="8025571" y="1369196"/>
            <a:ext cx="3688634" cy="2560252"/>
          </a:xfrm>
          <a:prstGeom prst="rect">
            <a:avLst/>
          </a:prstGeom>
        </p:spPr>
      </p:pic>
      <p:pic>
        <p:nvPicPr>
          <p:cNvPr id="10" name="Picture 9">
            <a:extLst>
              <a:ext uri="{FF2B5EF4-FFF2-40B4-BE49-F238E27FC236}">
                <a16:creationId xmlns:a16="http://schemas.microsoft.com/office/drawing/2014/main" id="{7149E8A5-5A53-044D-87C0-999F16106CCD}"/>
              </a:ext>
            </a:extLst>
          </p:cNvPr>
          <p:cNvPicPr>
            <a:picLocks noChangeAspect="1"/>
          </p:cNvPicPr>
          <p:nvPr/>
        </p:nvPicPr>
        <p:blipFill>
          <a:blip r:embed="rId5"/>
          <a:stretch>
            <a:fillRect/>
          </a:stretch>
        </p:blipFill>
        <p:spPr>
          <a:xfrm>
            <a:off x="728213" y="4098753"/>
            <a:ext cx="3192162" cy="2394122"/>
          </a:xfrm>
          <a:prstGeom prst="rect">
            <a:avLst/>
          </a:prstGeom>
        </p:spPr>
      </p:pic>
      <p:pic>
        <p:nvPicPr>
          <p:cNvPr id="12" name="Picture 11">
            <a:extLst>
              <a:ext uri="{FF2B5EF4-FFF2-40B4-BE49-F238E27FC236}">
                <a16:creationId xmlns:a16="http://schemas.microsoft.com/office/drawing/2014/main" id="{17D218A0-7765-AA48-B302-D5944B1EA966}"/>
              </a:ext>
            </a:extLst>
          </p:cNvPr>
          <p:cNvPicPr>
            <a:picLocks noChangeAspect="1"/>
          </p:cNvPicPr>
          <p:nvPr/>
        </p:nvPicPr>
        <p:blipFill>
          <a:blip r:embed="rId6"/>
          <a:stretch>
            <a:fillRect/>
          </a:stretch>
        </p:blipFill>
        <p:spPr>
          <a:xfrm>
            <a:off x="4131064" y="4098754"/>
            <a:ext cx="3501363" cy="2394122"/>
          </a:xfrm>
          <a:prstGeom prst="rect">
            <a:avLst/>
          </a:prstGeom>
        </p:spPr>
      </p:pic>
      <p:sp>
        <p:nvSpPr>
          <p:cNvPr id="13" name="TextBox 12">
            <a:extLst>
              <a:ext uri="{FF2B5EF4-FFF2-40B4-BE49-F238E27FC236}">
                <a16:creationId xmlns:a16="http://schemas.microsoft.com/office/drawing/2014/main" id="{7C2F9D8F-3927-1848-BF16-6F53684E2732}"/>
              </a:ext>
            </a:extLst>
          </p:cNvPr>
          <p:cNvSpPr txBox="1"/>
          <p:nvPr/>
        </p:nvSpPr>
        <p:spPr>
          <a:xfrm>
            <a:off x="8025571" y="4287795"/>
            <a:ext cx="3836915" cy="2246769"/>
          </a:xfrm>
          <a:prstGeom prst="rect">
            <a:avLst/>
          </a:prstGeom>
          <a:noFill/>
        </p:spPr>
        <p:txBody>
          <a:bodyPr wrap="square" rtlCol="0">
            <a:spAutoFit/>
          </a:bodyPr>
          <a:lstStyle/>
          <a:p>
            <a:r>
              <a:rPr lang="en-US" sz="1400" dirty="0"/>
              <a:t>Since opening as a store this has always been the</a:t>
            </a:r>
          </a:p>
          <a:p>
            <a:r>
              <a:rPr lang="en-US" sz="1400" dirty="0"/>
              <a:t>Cooperative Store</a:t>
            </a:r>
          </a:p>
          <a:p>
            <a:r>
              <a:rPr lang="en-US" sz="1400" dirty="0"/>
              <a:t>As you can see from the picture top left the property was originally a terraced house</a:t>
            </a:r>
          </a:p>
          <a:p>
            <a:r>
              <a:rPr lang="en-US" sz="1400" dirty="0"/>
              <a:t>The shop used to have two entrances as shown in the middle top picture with the left hand entrance being for the Coop Butchers</a:t>
            </a:r>
          </a:p>
          <a:p>
            <a:r>
              <a:rPr lang="en-US" sz="1400" dirty="0"/>
              <a:t>Ruth was a long serving member of staff renowned for always having a pencil behind her ear and totting up the price of shopping by hand</a:t>
            </a:r>
          </a:p>
        </p:txBody>
      </p:sp>
    </p:spTree>
    <p:extLst>
      <p:ext uri="{BB962C8B-B14F-4D97-AF65-F5344CB8AC3E}">
        <p14:creationId xmlns:p14="http://schemas.microsoft.com/office/powerpoint/2010/main" val="333584932"/>
      </p:ext>
    </p:extLst>
  </p:cSld>
  <p:clrMapOvr>
    <a:masterClrMapping/>
  </p:clrMapOvr>
  <mc:AlternateContent xmlns:mc="http://schemas.openxmlformats.org/markup-compatibility/2006">
    <mc:Choice xmlns:p14="http://schemas.microsoft.com/office/powerpoint/2010/main" Requires="p14">
      <p:transition spd="slow" p14:dur="1500" advTm="5000">
        <p:random/>
      </p:transition>
    </mc:Choice>
    <mc:Fallback>
      <p:transition spd="slow" advTm="5000">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64DCA-5A90-364B-AACB-4B90FC237020}"/>
              </a:ext>
            </a:extLst>
          </p:cNvPr>
          <p:cNvSpPr>
            <a:spLocks noGrp="1"/>
          </p:cNvSpPr>
          <p:nvPr>
            <p:ph type="title"/>
          </p:nvPr>
        </p:nvSpPr>
        <p:spPr/>
        <p:txBody>
          <a:bodyPr/>
          <a:lstStyle/>
          <a:p>
            <a:pPr algn="ctr"/>
            <a:r>
              <a:rPr lang="en-US" dirty="0">
                <a:latin typeface="+mn-lt"/>
              </a:rPr>
              <a:t>East Parade Medical Practice</a:t>
            </a:r>
          </a:p>
        </p:txBody>
      </p:sp>
      <p:pic>
        <p:nvPicPr>
          <p:cNvPr id="4" name="Picture 3">
            <a:extLst>
              <a:ext uri="{FF2B5EF4-FFF2-40B4-BE49-F238E27FC236}">
                <a16:creationId xmlns:a16="http://schemas.microsoft.com/office/drawing/2014/main" id="{BEB6973E-2436-3D49-916A-DBBD98BC53E7}"/>
              </a:ext>
            </a:extLst>
          </p:cNvPr>
          <p:cNvPicPr>
            <a:picLocks noChangeAspect="1"/>
          </p:cNvPicPr>
          <p:nvPr/>
        </p:nvPicPr>
        <p:blipFill>
          <a:blip r:embed="rId2"/>
          <a:stretch>
            <a:fillRect/>
          </a:stretch>
        </p:blipFill>
        <p:spPr>
          <a:xfrm>
            <a:off x="1054443" y="1402492"/>
            <a:ext cx="4607859" cy="3429000"/>
          </a:xfrm>
          <a:prstGeom prst="rect">
            <a:avLst/>
          </a:prstGeom>
        </p:spPr>
      </p:pic>
      <p:pic>
        <p:nvPicPr>
          <p:cNvPr id="6" name="Picture 5">
            <a:extLst>
              <a:ext uri="{FF2B5EF4-FFF2-40B4-BE49-F238E27FC236}">
                <a16:creationId xmlns:a16="http://schemas.microsoft.com/office/drawing/2014/main" id="{E4D86B0C-12CA-B64A-A4EB-5698496F5B03}"/>
              </a:ext>
            </a:extLst>
          </p:cNvPr>
          <p:cNvPicPr>
            <a:picLocks noChangeAspect="1"/>
          </p:cNvPicPr>
          <p:nvPr/>
        </p:nvPicPr>
        <p:blipFill>
          <a:blip r:embed="rId3"/>
          <a:stretch>
            <a:fillRect/>
          </a:stretch>
        </p:blipFill>
        <p:spPr>
          <a:xfrm>
            <a:off x="5878545" y="1401741"/>
            <a:ext cx="2425700" cy="3632200"/>
          </a:xfrm>
          <a:prstGeom prst="rect">
            <a:avLst/>
          </a:prstGeom>
        </p:spPr>
      </p:pic>
      <p:pic>
        <p:nvPicPr>
          <p:cNvPr id="8" name="Picture 7">
            <a:extLst>
              <a:ext uri="{FF2B5EF4-FFF2-40B4-BE49-F238E27FC236}">
                <a16:creationId xmlns:a16="http://schemas.microsoft.com/office/drawing/2014/main" id="{CE08BF2A-836D-764A-A0D1-566C83F5222F}"/>
              </a:ext>
            </a:extLst>
          </p:cNvPr>
          <p:cNvPicPr>
            <a:picLocks noChangeAspect="1"/>
          </p:cNvPicPr>
          <p:nvPr/>
        </p:nvPicPr>
        <p:blipFill>
          <a:blip r:embed="rId4"/>
          <a:stretch>
            <a:fillRect/>
          </a:stretch>
        </p:blipFill>
        <p:spPr>
          <a:xfrm>
            <a:off x="1054443" y="4880319"/>
            <a:ext cx="4824102" cy="1676265"/>
          </a:xfrm>
          <a:prstGeom prst="rect">
            <a:avLst/>
          </a:prstGeom>
        </p:spPr>
      </p:pic>
      <p:pic>
        <p:nvPicPr>
          <p:cNvPr id="10" name="Picture 9">
            <a:extLst>
              <a:ext uri="{FF2B5EF4-FFF2-40B4-BE49-F238E27FC236}">
                <a16:creationId xmlns:a16="http://schemas.microsoft.com/office/drawing/2014/main" id="{70A1BBA7-C850-DB4E-8E0C-00A8071C06AF}"/>
              </a:ext>
            </a:extLst>
          </p:cNvPr>
          <p:cNvPicPr>
            <a:picLocks noChangeAspect="1"/>
          </p:cNvPicPr>
          <p:nvPr/>
        </p:nvPicPr>
        <p:blipFill>
          <a:blip r:embed="rId5"/>
          <a:stretch>
            <a:fillRect/>
          </a:stretch>
        </p:blipFill>
        <p:spPr>
          <a:xfrm>
            <a:off x="8502189" y="1418300"/>
            <a:ext cx="3067854" cy="4300151"/>
          </a:xfrm>
          <a:prstGeom prst="rect">
            <a:avLst/>
          </a:prstGeom>
        </p:spPr>
      </p:pic>
      <p:sp>
        <p:nvSpPr>
          <p:cNvPr id="11" name="TextBox 10">
            <a:extLst>
              <a:ext uri="{FF2B5EF4-FFF2-40B4-BE49-F238E27FC236}">
                <a16:creationId xmlns:a16="http://schemas.microsoft.com/office/drawing/2014/main" id="{E4AEC282-48C7-8B4B-AEFF-55CAA2E26EA8}"/>
              </a:ext>
            </a:extLst>
          </p:cNvPr>
          <p:cNvSpPr txBox="1"/>
          <p:nvPr/>
        </p:nvSpPr>
        <p:spPr>
          <a:xfrm>
            <a:off x="6203092" y="5718451"/>
            <a:ext cx="5366951" cy="738664"/>
          </a:xfrm>
          <a:prstGeom prst="rect">
            <a:avLst/>
          </a:prstGeom>
          <a:noFill/>
        </p:spPr>
        <p:txBody>
          <a:bodyPr wrap="square" rtlCol="0">
            <a:spAutoFit/>
          </a:bodyPr>
          <a:lstStyle/>
          <a:p>
            <a:r>
              <a:rPr lang="en-US" sz="1400" dirty="0"/>
              <a:t>The Local Doctors surgery for people from Heworth, it was formerly run for many years by Dr Richard Harding, he retired in 1997 and has been run since by Dr Christopher Murray</a:t>
            </a:r>
          </a:p>
        </p:txBody>
      </p:sp>
    </p:spTree>
    <p:extLst>
      <p:ext uri="{BB962C8B-B14F-4D97-AF65-F5344CB8AC3E}">
        <p14:creationId xmlns:p14="http://schemas.microsoft.com/office/powerpoint/2010/main" val="3399331358"/>
      </p:ext>
    </p:extLst>
  </p:cSld>
  <p:clrMapOvr>
    <a:masterClrMapping/>
  </p:clrMapOvr>
  <mc:AlternateContent xmlns:mc="http://schemas.openxmlformats.org/markup-compatibility/2006">
    <mc:Choice xmlns:p14="http://schemas.microsoft.com/office/powerpoint/2010/main" Requires="p14">
      <p:transition spd="slow" p14:dur="1500" advTm="5000">
        <p:random/>
      </p:transition>
    </mc:Choice>
    <mc:Fallback>
      <p:transition spd="slow" advTm="5000">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4053</TotalTime>
  <Words>1102</Words>
  <Application>Microsoft Macintosh PowerPoint</Application>
  <PresentationFormat>Widescreen</PresentationFormat>
  <Paragraphs>79</Paragraphs>
  <Slides>25</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Calibri Light</vt:lpstr>
      <vt:lpstr>Office Theme</vt:lpstr>
      <vt:lpstr>The Tang Hall Local History Group  Presents</vt:lpstr>
      <vt:lpstr>London’s </vt:lpstr>
      <vt:lpstr>Newtons </vt:lpstr>
      <vt:lpstr>Business Cards and Adverts</vt:lpstr>
      <vt:lpstr>East Parade</vt:lpstr>
      <vt:lpstr>East Parade</vt:lpstr>
      <vt:lpstr>East Parade</vt:lpstr>
      <vt:lpstr>The Changing face of East Parade Co-op</vt:lpstr>
      <vt:lpstr>East Parade Medical Practice</vt:lpstr>
      <vt:lpstr>East Parade Medical Practice</vt:lpstr>
      <vt:lpstr>Shoulder of Mutton Inn</vt:lpstr>
      <vt:lpstr>Heworth Court Hotel</vt:lpstr>
      <vt:lpstr>The Nags Head </vt:lpstr>
      <vt:lpstr>The Nags Head</vt:lpstr>
      <vt:lpstr>Heworth Road</vt:lpstr>
      <vt:lpstr>Heworth Road</vt:lpstr>
      <vt:lpstr>Heworth Road</vt:lpstr>
      <vt:lpstr>Dales Lane Corner</vt:lpstr>
      <vt:lpstr>1 to 5 Heworth Village</vt:lpstr>
      <vt:lpstr>Heworth Village Florist</vt:lpstr>
      <vt:lpstr>Heworth Village</vt:lpstr>
      <vt:lpstr>Heworth Village</vt:lpstr>
      <vt:lpstr>Stockton Lane Garage</vt:lpstr>
      <vt:lpstr>Food Salvage Wagons</vt:lpstr>
      <vt:lpstr>Miscellaneous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Trevor Pool</dc:creator>
  <cp:lastModifiedBy>Trevor Pool</cp:lastModifiedBy>
  <cp:revision>55</cp:revision>
  <dcterms:created xsi:type="dcterms:W3CDTF">2020-05-04T14:02:12Z</dcterms:created>
  <dcterms:modified xsi:type="dcterms:W3CDTF">2020-05-07T09:35:51Z</dcterms:modified>
</cp:coreProperties>
</file>