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kiosk/>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4674"/>
  </p:normalViewPr>
  <p:slideViewPr>
    <p:cSldViewPr snapToGrid="0" snapToObjects="1">
      <p:cViewPr varScale="1">
        <p:scale>
          <a:sx n="131" d="100"/>
          <a:sy n="131" d="100"/>
        </p:scale>
        <p:origin x="376" y="1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FD9C4F-FC77-1044-A8FC-725C2AF1F70C}"/>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47BD6BB0-DD8E-F34F-980B-F7D781C3422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06C85C31-40FC-B246-B8CB-2B023019C5A4}"/>
              </a:ext>
            </a:extLst>
          </p:cNvPr>
          <p:cNvSpPr>
            <a:spLocks noGrp="1"/>
          </p:cNvSpPr>
          <p:nvPr>
            <p:ph type="dt" sz="half" idx="10"/>
          </p:nvPr>
        </p:nvSpPr>
        <p:spPr/>
        <p:txBody>
          <a:bodyPr/>
          <a:lstStyle/>
          <a:p>
            <a:fld id="{A3971494-3981-C346-B0F6-CF9D63BB372E}" type="datetimeFigureOut">
              <a:rPr lang="en-US" smtClean="0"/>
              <a:t>6/5/20</a:t>
            </a:fld>
            <a:endParaRPr lang="en-US" dirty="0"/>
          </a:p>
        </p:txBody>
      </p:sp>
      <p:sp>
        <p:nvSpPr>
          <p:cNvPr id="5" name="Footer Placeholder 4">
            <a:extLst>
              <a:ext uri="{FF2B5EF4-FFF2-40B4-BE49-F238E27FC236}">
                <a16:creationId xmlns:a16="http://schemas.microsoft.com/office/drawing/2014/main" id="{5CC4C0C4-4374-104A-BB79-47F2F48D2B6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EC85C63-3B84-9042-B863-277A7A84EA6A}"/>
              </a:ext>
            </a:extLst>
          </p:cNvPr>
          <p:cNvSpPr>
            <a:spLocks noGrp="1"/>
          </p:cNvSpPr>
          <p:nvPr>
            <p:ph type="sldNum" sz="quarter" idx="12"/>
          </p:nvPr>
        </p:nvSpPr>
        <p:spPr/>
        <p:txBody>
          <a:bodyPr/>
          <a:lstStyle/>
          <a:p>
            <a:fld id="{D2753BEC-F1F6-C344-857C-FDAE9A4449A1}" type="slidenum">
              <a:rPr lang="en-US" smtClean="0"/>
              <a:t>‹#›</a:t>
            </a:fld>
            <a:endParaRPr lang="en-US" dirty="0"/>
          </a:p>
        </p:txBody>
      </p:sp>
    </p:spTree>
    <p:extLst>
      <p:ext uri="{BB962C8B-B14F-4D97-AF65-F5344CB8AC3E}">
        <p14:creationId xmlns:p14="http://schemas.microsoft.com/office/powerpoint/2010/main" val="20891828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1DD15F-D674-2C4E-A3A1-C6C45E62AD06}"/>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60A4295C-3CA4-5C42-AFB5-C13DA670C516}"/>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7D8D5BB8-80EC-6144-87C0-CFEE35E029FA}"/>
              </a:ext>
            </a:extLst>
          </p:cNvPr>
          <p:cNvSpPr>
            <a:spLocks noGrp="1"/>
          </p:cNvSpPr>
          <p:nvPr>
            <p:ph type="dt" sz="half" idx="10"/>
          </p:nvPr>
        </p:nvSpPr>
        <p:spPr/>
        <p:txBody>
          <a:bodyPr/>
          <a:lstStyle/>
          <a:p>
            <a:fld id="{A3971494-3981-C346-B0F6-CF9D63BB372E}" type="datetimeFigureOut">
              <a:rPr lang="en-US" smtClean="0"/>
              <a:t>6/5/20</a:t>
            </a:fld>
            <a:endParaRPr lang="en-US" dirty="0"/>
          </a:p>
        </p:txBody>
      </p:sp>
      <p:sp>
        <p:nvSpPr>
          <p:cNvPr id="5" name="Footer Placeholder 4">
            <a:extLst>
              <a:ext uri="{FF2B5EF4-FFF2-40B4-BE49-F238E27FC236}">
                <a16:creationId xmlns:a16="http://schemas.microsoft.com/office/drawing/2014/main" id="{74E044B9-D575-BA4D-96C0-0E00D0BFC1C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1FDE5702-57B1-CA4B-8FC0-DE974A79FB42}"/>
              </a:ext>
            </a:extLst>
          </p:cNvPr>
          <p:cNvSpPr>
            <a:spLocks noGrp="1"/>
          </p:cNvSpPr>
          <p:nvPr>
            <p:ph type="sldNum" sz="quarter" idx="12"/>
          </p:nvPr>
        </p:nvSpPr>
        <p:spPr/>
        <p:txBody>
          <a:bodyPr/>
          <a:lstStyle/>
          <a:p>
            <a:fld id="{D2753BEC-F1F6-C344-857C-FDAE9A4449A1}" type="slidenum">
              <a:rPr lang="en-US" smtClean="0"/>
              <a:t>‹#›</a:t>
            </a:fld>
            <a:endParaRPr lang="en-US" dirty="0"/>
          </a:p>
        </p:txBody>
      </p:sp>
    </p:spTree>
    <p:extLst>
      <p:ext uri="{BB962C8B-B14F-4D97-AF65-F5344CB8AC3E}">
        <p14:creationId xmlns:p14="http://schemas.microsoft.com/office/powerpoint/2010/main" val="24330371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9E99405-01F1-6342-83D3-6CA04F4C98F4}"/>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B1C92AEC-C4EA-B34B-B692-93841068B3DC}"/>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59E23D20-CEF7-1E4D-B6BB-418CEB583F0F}"/>
              </a:ext>
            </a:extLst>
          </p:cNvPr>
          <p:cNvSpPr>
            <a:spLocks noGrp="1"/>
          </p:cNvSpPr>
          <p:nvPr>
            <p:ph type="dt" sz="half" idx="10"/>
          </p:nvPr>
        </p:nvSpPr>
        <p:spPr/>
        <p:txBody>
          <a:bodyPr/>
          <a:lstStyle/>
          <a:p>
            <a:fld id="{A3971494-3981-C346-B0F6-CF9D63BB372E}" type="datetimeFigureOut">
              <a:rPr lang="en-US" smtClean="0"/>
              <a:t>6/5/20</a:t>
            </a:fld>
            <a:endParaRPr lang="en-US" dirty="0"/>
          </a:p>
        </p:txBody>
      </p:sp>
      <p:sp>
        <p:nvSpPr>
          <p:cNvPr id="5" name="Footer Placeholder 4">
            <a:extLst>
              <a:ext uri="{FF2B5EF4-FFF2-40B4-BE49-F238E27FC236}">
                <a16:creationId xmlns:a16="http://schemas.microsoft.com/office/drawing/2014/main" id="{617C1CEE-4060-2740-889D-5C0F38AC74A0}"/>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45ED991D-2B3D-6644-8501-7B009D218057}"/>
              </a:ext>
            </a:extLst>
          </p:cNvPr>
          <p:cNvSpPr>
            <a:spLocks noGrp="1"/>
          </p:cNvSpPr>
          <p:nvPr>
            <p:ph type="sldNum" sz="quarter" idx="12"/>
          </p:nvPr>
        </p:nvSpPr>
        <p:spPr/>
        <p:txBody>
          <a:bodyPr/>
          <a:lstStyle/>
          <a:p>
            <a:fld id="{D2753BEC-F1F6-C344-857C-FDAE9A4449A1}" type="slidenum">
              <a:rPr lang="en-US" smtClean="0"/>
              <a:t>‹#›</a:t>
            </a:fld>
            <a:endParaRPr lang="en-US" dirty="0"/>
          </a:p>
        </p:txBody>
      </p:sp>
    </p:spTree>
    <p:extLst>
      <p:ext uri="{BB962C8B-B14F-4D97-AF65-F5344CB8AC3E}">
        <p14:creationId xmlns:p14="http://schemas.microsoft.com/office/powerpoint/2010/main" val="28369946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87D6A9-6BE5-964A-8416-2B4455B34C1B}"/>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E4BA2AB5-7BCD-E947-AD3C-2FBB855B64CB}"/>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10E79F38-565C-AD45-8030-20B3686600DA}"/>
              </a:ext>
            </a:extLst>
          </p:cNvPr>
          <p:cNvSpPr>
            <a:spLocks noGrp="1"/>
          </p:cNvSpPr>
          <p:nvPr>
            <p:ph type="dt" sz="half" idx="10"/>
          </p:nvPr>
        </p:nvSpPr>
        <p:spPr/>
        <p:txBody>
          <a:bodyPr/>
          <a:lstStyle/>
          <a:p>
            <a:fld id="{A3971494-3981-C346-B0F6-CF9D63BB372E}" type="datetimeFigureOut">
              <a:rPr lang="en-US" smtClean="0"/>
              <a:t>6/5/20</a:t>
            </a:fld>
            <a:endParaRPr lang="en-US" dirty="0"/>
          </a:p>
        </p:txBody>
      </p:sp>
      <p:sp>
        <p:nvSpPr>
          <p:cNvPr id="5" name="Footer Placeholder 4">
            <a:extLst>
              <a:ext uri="{FF2B5EF4-FFF2-40B4-BE49-F238E27FC236}">
                <a16:creationId xmlns:a16="http://schemas.microsoft.com/office/drawing/2014/main" id="{F0D9BD9C-716E-DA46-8D26-0C4FDDDBF97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06E4470-4A44-C84E-9FA8-F94498084D6F}"/>
              </a:ext>
            </a:extLst>
          </p:cNvPr>
          <p:cNvSpPr>
            <a:spLocks noGrp="1"/>
          </p:cNvSpPr>
          <p:nvPr>
            <p:ph type="sldNum" sz="quarter" idx="12"/>
          </p:nvPr>
        </p:nvSpPr>
        <p:spPr/>
        <p:txBody>
          <a:bodyPr/>
          <a:lstStyle/>
          <a:p>
            <a:fld id="{D2753BEC-F1F6-C344-857C-FDAE9A4449A1}" type="slidenum">
              <a:rPr lang="en-US" smtClean="0"/>
              <a:t>‹#›</a:t>
            </a:fld>
            <a:endParaRPr lang="en-US" dirty="0"/>
          </a:p>
        </p:txBody>
      </p:sp>
    </p:spTree>
    <p:extLst>
      <p:ext uri="{BB962C8B-B14F-4D97-AF65-F5344CB8AC3E}">
        <p14:creationId xmlns:p14="http://schemas.microsoft.com/office/powerpoint/2010/main" val="822989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B793AB-5F72-6D4F-9791-DF59870170D1}"/>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C2A260C8-CB13-A747-A645-8BD002AC3E0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96601D2E-832B-4748-9C71-CB833968A0D8}"/>
              </a:ext>
            </a:extLst>
          </p:cNvPr>
          <p:cNvSpPr>
            <a:spLocks noGrp="1"/>
          </p:cNvSpPr>
          <p:nvPr>
            <p:ph type="dt" sz="half" idx="10"/>
          </p:nvPr>
        </p:nvSpPr>
        <p:spPr/>
        <p:txBody>
          <a:bodyPr/>
          <a:lstStyle/>
          <a:p>
            <a:fld id="{A3971494-3981-C346-B0F6-CF9D63BB372E}" type="datetimeFigureOut">
              <a:rPr lang="en-US" smtClean="0"/>
              <a:t>6/5/20</a:t>
            </a:fld>
            <a:endParaRPr lang="en-US" dirty="0"/>
          </a:p>
        </p:txBody>
      </p:sp>
      <p:sp>
        <p:nvSpPr>
          <p:cNvPr id="5" name="Footer Placeholder 4">
            <a:extLst>
              <a:ext uri="{FF2B5EF4-FFF2-40B4-BE49-F238E27FC236}">
                <a16:creationId xmlns:a16="http://schemas.microsoft.com/office/drawing/2014/main" id="{DC1D7207-C7DD-2844-81BA-0D07EAA4392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3B2D654-D2F4-324C-A5F6-C2A3CACF4D9E}"/>
              </a:ext>
            </a:extLst>
          </p:cNvPr>
          <p:cNvSpPr>
            <a:spLocks noGrp="1"/>
          </p:cNvSpPr>
          <p:nvPr>
            <p:ph type="sldNum" sz="quarter" idx="12"/>
          </p:nvPr>
        </p:nvSpPr>
        <p:spPr/>
        <p:txBody>
          <a:bodyPr/>
          <a:lstStyle/>
          <a:p>
            <a:fld id="{D2753BEC-F1F6-C344-857C-FDAE9A4449A1}" type="slidenum">
              <a:rPr lang="en-US" smtClean="0"/>
              <a:t>‹#›</a:t>
            </a:fld>
            <a:endParaRPr lang="en-US" dirty="0"/>
          </a:p>
        </p:txBody>
      </p:sp>
    </p:spTree>
    <p:extLst>
      <p:ext uri="{BB962C8B-B14F-4D97-AF65-F5344CB8AC3E}">
        <p14:creationId xmlns:p14="http://schemas.microsoft.com/office/powerpoint/2010/main" val="3614796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83BA44-CDF6-8B41-8D24-5DA007885E0E}"/>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7F72B3E9-BBEB-7641-BBA3-AEAB108C9C82}"/>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088CA60A-8F3F-D74A-8532-BFD66C9EB852}"/>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220A3494-309E-D744-A90C-186FBA355198}"/>
              </a:ext>
            </a:extLst>
          </p:cNvPr>
          <p:cNvSpPr>
            <a:spLocks noGrp="1"/>
          </p:cNvSpPr>
          <p:nvPr>
            <p:ph type="dt" sz="half" idx="10"/>
          </p:nvPr>
        </p:nvSpPr>
        <p:spPr/>
        <p:txBody>
          <a:bodyPr/>
          <a:lstStyle/>
          <a:p>
            <a:fld id="{A3971494-3981-C346-B0F6-CF9D63BB372E}" type="datetimeFigureOut">
              <a:rPr lang="en-US" smtClean="0"/>
              <a:t>6/5/20</a:t>
            </a:fld>
            <a:endParaRPr lang="en-US" dirty="0"/>
          </a:p>
        </p:txBody>
      </p:sp>
      <p:sp>
        <p:nvSpPr>
          <p:cNvPr id="6" name="Footer Placeholder 5">
            <a:extLst>
              <a:ext uri="{FF2B5EF4-FFF2-40B4-BE49-F238E27FC236}">
                <a16:creationId xmlns:a16="http://schemas.microsoft.com/office/drawing/2014/main" id="{A9E9949E-ACCD-4641-8343-3DB3258EEEAC}"/>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5681E038-76F0-5241-AFCB-BC700DAC5199}"/>
              </a:ext>
            </a:extLst>
          </p:cNvPr>
          <p:cNvSpPr>
            <a:spLocks noGrp="1"/>
          </p:cNvSpPr>
          <p:nvPr>
            <p:ph type="sldNum" sz="quarter" idx="12"/>
          </p:nvPr>
        </p:nvSpPr>
        <p:spPr/>
        <p:txBody>
          <a:bodyPr/>
          <a:lstStyle/>
          <a:p>
            <a:fld id="{D2753BEC-F1F6-C344-857C-FDAE9A4449A1}" type="slidenum">
              <a:rPr lang="en-US" smtClean="0"/>
              <a:t>‹#›</a:t>
            </a:fld>
            <a:endParaRPr lang="en-US" dirty="0"/>
          </a:p>
        </p:txBody>
      </p:sp>
    </p:spTree>
    <p:extLst>
      <p:ext uri="{BB962C8B-B14F-4D97-AF65-F5344CB8AC3E}">
        <p14:creationId xmlns:p14="http://schemas.microsoft.com/office/powerpoint/2010/main" val="29887933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01E46A-C698-C944-8871-F49E84B705C6}"/>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EB52BBD4-1F3E-EA4B-B376-7ED7FCF4D94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73DA8ACA-26FE-8D47-935E-906F126A199F}"/>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46627231-B8AE-0A46-BE7B-FFFD46B9C9E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774178C4-106B-7F4A-BDFE-B886B234F94B}"/>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CF258D79-FC3B-7D40-87E8-E6C39A769865}"/>
              </a:ext>
            </a:extLst>
          </p:cNvPr>
          <p:cNvSpPr>
            <a:spLocks noGrp="1"/>
          </p:cNvSpPr>
          <p:nvPr>
            <p:ph type="dt" sz="half" idx="10"/>
          </p:nvPr>
        </p:nvSpPr>
        <p:spPr/>
        <p:txBody>
          <a:bodyPr/>
          <a:lstStyle/>
          <a:p>
            <a:fld id="{A3971494-3981-C346-B0F6-CF9D63BB372E}" type="datetimeFigureOut">
              <a:rPr lang="en-US" smtClean="0"/>
              <a:t>6/5/20</a:t>
            </a:fld>
            <a:endParaRPr lang="en-US" dirty="0"/>
          </a:p>
        </p:txBody>
      </p:sp>
      <p:sp>
        <p:nvSpPr>
          <p:cNvPr id="8" name="Footer Placeholder 7">
            <a:extLst>
              <a:ext uri="{FF2B5EF4-FFF2-40B4-BE49-F238E27FC236}">
                <a16:creationId xmlns:a16="http://schemas.microsoft.com/office/drawing/2014/main" id="{79219998-F72F-CD4D-8FA6-7F58948E29AB}"/>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BCBDA948-D02C-B647-8C3C-A93F8BD9B628}"/>
              </a:ext>
            </a:extLst>
          </p:cNvPr>
          <p:cNvSpPr>
            <a:spLocks noGrp="1"/>
          </p:cNvSpPr>
          <p:nvPr>
            <p:ph type="sldNum" sz="quarter" idx="12"/>
          </p:nvPr>
        </p:nvSpPr>
        <p:spPr/>
        <p:txBody>
          <a:bodyPr/>
          <a:lstStyle/>
          <a:p>
            <a:fld id="{D2753BEC-F1F6-C344-857C-FDAE9A4449A1}" type="slidenum">
              <a:rPr lang="en-US" smtClean="0"/>
              <a:t>‹#›</a:t>
            </a:fld>
            <a:endParaRPr lang="en-US" dirty="0"/>
          </a:p>
        </p:txBody>
      </p:sp>
    </p:spTree>
    <p:extLst>
      <p:ext uri="{BB962C8B-B14F-4D97-AF65-F5344CB8AC3E}">
        <p14:creationId xmlns:p14="http://schemas.microsoft.com/office/powerpoint/2010/main" val="21013192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E31A83-0D89-184B-84AC-11D6414D2773}"/>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50FC4F35-3437-0149-BF98-4AA95CB09381}"/>
              </a:ext>
            </a:extLst>
          </p:cNvPr>
          <p:cNvSpPr>
            <a:spLocks noGrp="1"/>
          </p:cNvSpPr>
          <p:nvPr>
            <p:ph type="dt" sz="half" idx="10"/>
          </p:nvPr>
        </p:nvSpPr>
        <p:spPr/>
        <p:txBody>
          <a:bodyPr/>
          <a:lstStyle/>
          <a:p>
            <a:fld id="{A3971494-3981-C346-B0F6-CF9D63BB372E}" type="datetimeFigureOut">
              <a:rPr lang="en-US" smtClean="0"/>
              <a:t>6/5/20</a:t>
            </a:fld>
            <a:endParaRPr lang="en-US" dirty="0"/>
          </a:p>
        </p:txBody>
      </p:sp>
      <p:sp>
        <p:nvSpPr>
          <p:cNvPr id="4" name="Footer Placeholder 3">
            <a:extLst>
              <a:ext uri="{FF2B5EF4-FFF2-40B4-BE49-F238E27FC236}">
                <a16:creationId xmlns:a16="http://schemas.microsoft.com/office/drawing/2014/main" id="{EFF89C26-EC90-2540-96A9-24EBDB3B181C}"/>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B0D74060-A17B-AC4A-929F-B1F5718D39C2}"/>
              </a:ext>
            </a:extLst>
          </p:cNvPr>
          <p:cNvSpPr>
            <a:spLocks noGrp="1"/>
          </p:cNvSpPr>
          <p:nvPr>
            <p:ph type="sldNum" sz="quarter" idx="12"/>
          </p:nvPr>
        </p:nvSpPr>
        <p:spPr/>
        <p:txBody>
          <a:bodyPr/>
          <a:lstStyle/>
          <a:p>
            <a:fld id="{D2753BEC-F1F6-C344-857C-FDAE9A4449A1}" type="slidenum">
              <a:rPr lang="en-US" smtClean="0"/>
              <a:t>‹#›</a:t>
            </a:fld>
            <a:endParaRPr lang="en-US" dirty="0"/>
          </a:p>
        </p:txBody>
      </p:sp>
    </p:spTree>
    <p:extLst>
      <p:ext uri="{BB962C8B-B14F-4D97-AF65-F5344CB8AC3E}">
        <p14:creationId xmlns:p14="http://schemas.microsoft.com/office/powerpoint/2010/main" val="25952797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5470216-5CED-B84F-8F82-912356FD99D9}"/>
              </a:ext>
            </a:extLst>
          </p:cNvPr>
          <p:cNvSpPr>
            <a:spLocks noGrp="1"/>
          </p:cNvSpPr>
          <p:nvPr>
            <p:ph type="dt" sz="half" idx="10"/>
          </p:nvPr>
        </p:nvSpPr>
        <p:spPr/>
        <p:txBody>
          <a:bodyPr/>
          <a:lstStyle/>
          <a:p>
            <a:fld id="{A3971494-3981-C346-B0F6-CF9D63BB372E}" type="datetimeFigureOut">
              <a:rPr lang="en-US" smtClean="0"/>
              <a:t>6/5/20</a:t>
            </a:fld>
            <a:endParaRPr lang="en-US" dirty="0"/>
          </a:p>
        </p:txBody>
      </p:sp>
      <p:sp>
        <p:nvSpPr>
          <p:cNvPr id="3" name="Footer Placeholder 2">
            <a:extLst>
              <a:ext uri="{FF2B5EF4-FFF2-40B4-BE49-F238E27FC236}">
                <a16:creationId xmlns:a16="http://schemas.microsoft.com/office/drawing/2014/main" id="{0C164AB8-94BB-0A4F-8B0A-B73485B5908B}"/>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91078DBA-0122-3E46-8255-9510F97E14CD}"/>
              </a:ext>
            </a:extLst>
          </p:cNvPr>
          <p:cNvSpPr>
            <a:spLocks noGrp="1"/>
          </p:cNvSpPr>
          <p:nvPr>
            <p:ph type="sldNum" sz="quarter" idx="12"/>
          </p:nvPr>
        </p:nvSpPr>
        <p:spPr/>
        <p:txBody>
          <a:bodyPr/>
          <a:lstStyle/>
          <a:p>
            <a:fld id="{D2753BEC-F1F6-C344-857C-FDAE9A4449A1}" type="slidenum">
              <a:rPr lang="en-US" smtClean="0"/>
              <a:t>‹#›</a:t>
            </a:fld>
            <a:endParaRPr lang="en-US" dirty="0"/>
          </a:p>
        </p:txBody>
      </p:sp>
    </p:spTree>
    <p:extLst>
      <p:ext uri="{BB962C8B-B14F-4D97-AF65-F5344CB8AC3E}">
        <p14:creationId xmlns:p14="http://schemas.microsoft.com/office/powerpoint/2010/main" val="31943623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B0ECAB-F565-0F41-8D3A-BEA7A66763BB}"/>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318A4D1A-1578-2F4B-8C71-06FBBE60395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6D9ED50A-5854-0245-B352-A8E59B45F64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A237EBC5-629E-694B-AEC4-25BEC47B6D8C}"/>
              </a:ext>
            </a:extLst>
          </p:cNvPr>
          <p:cNvSpPr>
            <a:spLocks noGrp="1"/>
          </p:cNvSpPr>
          <p:nvPr>
            <p:ph type="dt" sz="half" idx="10"/>
          </p:nvPr>
        </p:nvSpPr>
        <p:spPr/>
        <p:txBody>
          <a:bodyPr/>
          <a:lstStyle/>
          <a:p>
            <a:fld id="{A3971494-3981-C346-B0F6-CF9D63BB372E}" type="datetimeFigureOut">
              <a:rPr lang="en-US" smtClean="0"/>
              <a:t>6/5/20</a:t>
            </a:fld>
            <a:endParaRPr lang="en-US" dirty="0"/>
          </a:p>
        </p:txBody>
      </p:sp>
      <p:sp>
        <p:nvSpPr>
          <p:cNvPr id="6" name="Footer Placeholder 5">
            <a:extLst>
              <a:ext uri="{FF2B5EF4-FFF2-40B4-BE49-F238E27FC236}">
                <a16:creationId xmlns:a16="http://schemas.microsoft.com/office/drawing/2014/main" id="{ABBCE122-B791-104F-B5CB-D0B2EE6D4E1E}"/>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4D2A1150-7F87-444E-9945-F829E85B3030}"/>
              </a:ext>
            </a:extLst>
          </p:cNvPr>
          <p:cNvSpPr>
            <a:spLocks noGrp="1"/>
          </p:cNvSpPr>
          <p:nvPr>
            <p:ph type="sldNum" sz="quarter" idx="12"/>
          </p:nvPr>
        </p:nvSpPr>
        <p:spPr/>
        <p:txBody>
          <a:bodyPr/>
          <a:lstStyle/>
          <a:p>
            <a:fld id="{D2753BEC-F1F6-C344-857C-FDAE9A4449A1}" type="slidenum">
              <a:rPr lang="en-US" smtClean="0"/>
              <a:t>‹#›</a:t>
            </a:fld>
            <a:endParaRPr lang="en-US" dirty="0"/>
          </a:p>
        </p:txBody>
      </p:sp>
    </p:spTree>
    <p:extLst>
      <p:ext uri="{BB962C8B-B14F-4D97-AF65-F5344CB8AC3E}">
        <p14:creationId xmlns:p14="http://schemas.microsoft.com/office/powerpoint/2010/main" val="4145837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5AA4D6-F21E-BE44-943E-C6F0B9E7C381}"/>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01B60AA8-C894-EC4B-A127-D999D247722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A4012BC6-DD4E-8143-BF1B-78F0B3F50DB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538CB25D-28F4-724D-AE85-0832ADD3B9F0}"/>
              </a:ext>
            </a:extLst>
          </p:cNvPr>
          <p:cNvSpPr>
            <a:spLocks noGrp="1"/>
          </p:cNvSpPr>
          <p:nvPr>
            <p:ph type="dt" sz="half" idx="10"/>
          </p:nvPr>
        </p:nvSpPr>
        <p:spPr/>
        <p:txBody>
          <a:bodyPr/>
          <a:lstStyle/>
          <a:p>
            <a:fld id="{A3971494-3981-C346-B0F6-CF9D63BB372E}" type="datetimeFigureOut">
              <a:rPr lang="en-US" smtClean="0"/>
              <a:t>6/5/20</a:t>
            </a:fld>
            <a:endParaRPr lang="en-US" dirty="0"/>
          </a:p>
        </p:txBody>
      </p:sp>
      <p:sp>
        <p:nvSpPr>
          <p:cNvPr id="6" name="Footer Placeholder 5">
            <a:extLst>
              <a:ext uri="{FF2B5EF4-FFF2-40B4-BE49-F238E27FC236}">
                <a16:creationId xmlns:a16="http://schemas.microsoft.com/office/drawing/2014/main" id="{5D1806CF-33B2-3F4D-B1B6-887F3E6DC5E6}"/>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07253930-EBF7-3B49-9447-2A1D9A72BDAF}"/>
              </a:ext>
            </a:extLst>
          </p:cNvPr>
          <p:cNvSpPr>
            <a:spLocks noGrp="1"/>
          </p:cNvSpPr>
          <p:nvPr>
            <p:ph type="sldNum" sz="quarter" idx="12"/>
          </p:nvPr>
        </p:nvSpPr>
        <p:spPr/>
        <p:txBody>
          <a:bodyPr/>
          <a:lstStyle/>
          <a:p>
            <a:fld id="{D2753BEC-F1F6-C344-857C-FDAE9A4449A1}" type="slidenum">
              <a:rPr lang="en-US" smtClean="0"/>
              <a:t>‹#›</a:t>
            </a:fld>
            <a:endParaRPr lang="en-US" dirty="0"/>
          </a:p>
        </p:txBody>
      </p:sp>
    </p:spTree>
    <p:extLst>
      <p:ext uri="{BB962C8B-B14F-4D97-AF65-F5344CB8AC3E}">
        <p14:creationId xmlns:p14="http://schemas.microsoft.com/office/powerpoint/2010/main" val="33507797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19DB1AE-4279-DB4A-96B4-E22FB757180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A3440CE9-9089-5D42-A4AD-97FA811F75F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429722DE-1B85-A64D-AA9C-C2F6CF488BA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971494-3981-C346-B0F6-CF9D63BB372E}" type="datetimeFigureOut">
              <a:rPr lang="en-US" smtClean="0"/>
              <a:t>6/5/20</a:t>
            </a:fld>
            <a:endParaRPr lang="en-US" dirty="0"/>
          </a:p>
        </p:txBody>
      </p:sp>
      <p:sp>
        <p:nvSpPr>
          <p:cNvPr id="5" name="Footer Placeholder 4">
            <a:extLst>
              <a:ext uri="{FF2B5EF4-FFF2-40B4-BE49-F238E27FC236}">
                <a16:creationId xmlns:a16="http://schemas.microsoft.com/office/drawing/2014/main" id="{6E597B2C-2059-7C46-8873-4822CE5D49F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AF431BAA-927D-1143-AF4C-231D1EFE435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2753BEC-F1F6-C344-857C-FDAE9A4449A1}" type="slidenum">
              <a:rPr lang="en-US" smtClean="0"/>
              <a:t>‹#›</a:t>
            </a:fld>
            <a:endParaRPr lang="en-US" dirty="0"/>
          </a:p>
        </p:txBody>
      </p:sp>
    </p:spTree>
    <p:extLst>
      <p:ext uri="{BB962C8B-B14F-4D97-AF65-F5344CB8AC3E}">
        <p14:creationId xmlns:p14="http://schemas.microsoft.com/office/powerpoint/2010/main" val="332734511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file:////var/folders/x8/bw56wxrd32j73zytgwl7zxrh0000gn/T/com.microsoft.Word/WebArchiveCopyPasteTempFiles/Tang-Hall-Logo.png" TargetMode="External"/><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1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2.xml"/><Relationship Id="rId5" Type="http://schemas.openxmlformats.org/officeDocument/2006/relationships/image" Target="../media/image32.jpeg"/><Relationship Id="rId4" Type="http://schemas.openxmlformats.org/officeDocument/2006/relationships/image" Target="../media/image31.jpeg"/></Relationships>
</file>

<file path=ppt/slides/_rels/slide1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2.xml"/><Relationship Id="rId4" Type="http://schemas.openxmlformats.org/officeDocument/2006/relationships/image" Target="../media/image35.jpeg"/></Relationships>
</file>

<file path=ppt/slides/_rels/slide1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5.jpeg"/><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2.xml"/><Relationship Id="rId4" Type="http://schemas.openxmlformats.org/officeDocument/2006/relationships/image" Target="../media/image49.jpeg"/></Relationships>
</file>

<file path=ppt/slides/_rels/slide24.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2.xml"/><Relationship Id="rId5" Type="http://schemas.openxmlformats.org/officeDocument/2006/relationships/image" Target="../media/image53.jpeg"/><Relationship Id="rId4" Type="http://schemas.openxmlformats.org/officeDocument/2006/relationships/image" Target="../media/image52.jpeg"/></Relationships>
</file>

<file path=ppt/slides/_rels/slide25.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2.xml"/><Relationship Id="rId4" Type="http://schemas.openxmlformats.org/officeDocument/2006/relationships/image" Target="../media/image56.jpg"/></Relationships>
</file>

<file path=ppt/slides/_rels/slide26.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g"/><Relationship Id="rId1" Type="http://schemas.openxmlformats.org/officeDocument/2006/relationships/slideLayout" Target="../slideLayouts/slideLayout2.xml"/><Relationship Id="rId5" Type="http://schemas.openxmlformats.org/officeDocument/2006/relationships/image" Target="../media/image60.jpg"/><Relationship Id="rId4" Type="http://schemas.openxmlformats.org/officeDocument/2006/relationships/image" Target="../media/image59.jpg"/></Relationships>
</file>

<file path=ppt/slides/_rels/slide27.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2.xml"/><Relationship Id="rId4" Type="http://schemas.openxmlformats.org/officeDocument/2006/relationships/image" Target="../media/image63.jpeg"/></Relationships>
</file>

<file path=ppt/slides/_rels/slide28.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2.xml"/><Relationship Id="rId4" Type="http://schemas.openxmlformats.org/officeDocument/2006/relationships/image" Target="../media/image66.jpg"/></Relationships>
</file>

<file path=ppt/slides/_rels/slide29.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 Id="rId4" Type="http://schemas.openxmlformats.org/officeDocument/2006/relationships/image" Target="../media/image18.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102A1489-67AC-4548-A091-9B0EB1233C22}"/>
              </a:ext>
            </a:extLst>
          </p:cNvPr>
          <p:cNvSpPr txBox="1">
            <a:spLocks/>
          </p:cNvSpPr>
          <p:nvPr/>
        </p:nvSpPr>
        <p:spPr>
          <a:xfrm>
            <a:off x="1524000" y="981696"/>
            <a:ext cx="9057503" cy="210307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800" dirty="0">
                <a:latin typeface="Calibri" panose="020F0502020204030204" pitchFamily="34" charset="0"/>
              </a:rPr>
              <a:t>The Tang Hall Local History Group</a:t>
            </a:r>
            <a:br>
              <a:rPr lang="en-US" sz="4800" dirty="0">
                <a:latin typeface="Calibri" panose="020F0502020204030204" pitchFamily="34" charset="0"/>
              </a:rPr>
            </a:br>
            <a:br>
              <a:rPr lang="en-US" sz="4800" dirty="0">
                <a:latin typeface="Calibri" panose="020F0502020204030204" pitchFamily="34" charset="0"/>
              </a:rPr>
            </a:br>
            <a:r>
              <a:rPr lang="en-US" sz="4800" dirty="0">
                <a:latin typeface="Calibri" panose="020F0502020204030204" pitchFamily="34" charset="0"/>
              </a:rPr>
              <a:t>Presents</a:t>
            </a:r>
          </a:p>
        </p:txBody>
      </p:sp>
      <p:sp>
        <p:nvSpPr>
          <p:cNvPr id="5" name="Subtitle 2">
            <a:extLst>
              <a:ext uri="{FF2B5EF4-FFF2-40B4-BE49-F238E27FC236}">
                <a16:creationId xmlns:a16="http://schemas.microsoft.com/office/drawing/2014/main" id="{E3F272E8-45C7-C342-97C2-B7AA8850761D}"/>
              </a:ext>
            </a:extLst>
          </p:cNvPr>
          <p:cNvSpPr txBox="1">
            <a:spLocks/>
          </p:cNvSpPr>
          <p:nvPr/>
        </p:nvSpPr>
        <p:spPr>
          <a:xfrm>
            <a:off x="1524000" y="3602038"/>
            <a:ext cx="9144000" cy="165576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3600" b="1" dirty="0"/>
              <a:t>Looking Back at</a:t>
            </a:r>
          </a:p>
          <a:p>
            <a:r>
              <a:rPr lang="en-US" sz="3600" b="1" dirty="0"/>
              <a:t>Heworth &amp; Tang Hall</a:t>
            </a:r>
          </a:p>
        </p:txBody>
      </p:sp>
      <p:sp>
        <p:nvSpPr>
          <p:cNvPr id="6" name="Rectangle 2">
            <a:extLst>
              <a:ext uri="{FF2B5EF4-FFF2-40B4-BE49-F238E27FC236}">
                <a16:creationId xmlns:a16="http://schemas.microsoft.com/office/drawing/2014/main" id="{A259B816-E347-F543-8CAA-6B6E5AA4C1F3}"/>
              </a:ext>
            </a:extLst>
          </p:cNvPr>
          <p:cNvSpPr>
            <a:spLocks noChangeArrowheads="1"/>
          </p:cNvSpPr>
          <p:nvPr/>
        </p:nvSpPr>
        <p:spPr bwMode="auto">
          <a:xfrm>
            <a:off x="358346" y="5659392"/>
            <a:ext cx="4169843"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dirty="0"/>
          </a:p>
        </p:txBody>
      </p:sp>
      <p:pic>
        <p:nvPicPr>
          <p:cNvPr id="7" name="Picture 1">
            <a:extLst>
              <a:ext uri="{FF2B5EF4-FFF2-40B4-BE49-F238E27FC236}">
                <a16:creationId xmlns:a16="http://schemas.microsoft.com/office/drawing/2014/main" id="{55D22607-D6D6-0247-BF7E-841B6CABA456}"/>
              </a:ext>
            </a:extLst>
          </p:cNvPr>
          <p:cNvPicPr>
            <a:picLocks noChangeAspect="1" noChangeArrowheads="1"/>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358346" y="6163325"/>
            <a:ext cx="939113" cy="5463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58817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68759D-72C1-424F-8662-7D957DCB4960}"/>
              </a:ext>
            </a:extLst>
          </p:cNvPr>
          <p:cNvSpPr>
            <a:spLocks noGrp="1"/>
          </p:cNvSpPr>
          <p:nvPr>
            <p:ph type="title"/>
          </p:nvPr>
        </p:nvSpPr>
        <p:spPr/>
        <p:txBody>
          <a:bodyPr/>
          <a:lstStyle/>
          <a:p>
            <a:pPr algn="ctr"/>
            <a:r>
              <a:rPr lang="en-US" dirty="0">
                <a:latin typeface="+mn-lt"/>
              </a:rPr>
              <a:t>Dales Lane Corner</a:t>
            </a:r>
          </a:p>
        </p:txBody>
      </p:sp>
      <p:pic>
        <p:nvPicPr>
          <p:cNvPr id="5" name="Picture 4">
            <a:extLst>
              <a:ext uri="{FF2B5EF4-FFF2-40B4-BE49-F238E27FC236}">
                <a16:creationId xmlns:a16="http://schemas.microsoft.com/office/drawing/2014/main" id="{E8E3C555-CEA1-234C-B3C8-931286FF5816}"/>
              </a:ext>
            </a:extLst>
          </p:cNvPr>
          <p:cNvPicPr>
            <a:picLocks noChangeAspect="1"/>
          </p:cNvPicPr>
          <p:nvPr/>
        </p:nvPicPr>
        <p:blipFill>
          <a:blip r:embed="rId2"/>
          <a:stretch>
            <a:fillRect/>
          </a:stretch>
        </p:blipFill>
        <p:spPr>
          <a:xfrm rot="5400000">
            <a:off x="2187611" y="178143"/>
            <a:ext cx="4766719" cy="7292549"/>
          </a:xfrm>
          <a:prstGeom prst="rect">
            <a:avLst/>
          </a:prstGeom>
        </p:spPr>
      </p:pic>
      <p:sp>
        <p:nvSpPr>
          <p:cNvPr id="6" name="TextBox 5">
            <a:extLst>
              <a:ext uri="{FF2B5EF4-FFF2-40B4-BE49-F238E27FC236}">
                <a16:creationId xmlns:a16="http://schemas.microsoft.com/office/drawing/2014/main" id="{EB48671E-0E6A-5A4E-B6B2-8CB0F7E0690B}"/>
              </a:ext>
            </a:extLst>
          </p:cNvPr>
          <p:cNvSpPr txBox="1"/>
          <p:nvPr/>
        </p:nvSpPr>
        <p:spPr>
          <a:xfrm>
            <a:off x="8563232" y="1441058"/>
            <a:ext cx="2790568" cy="954107"/>
          </a:xfrm>
          <a:prstGeom prst="rect">
            <a:avLst/>
          </a:prstGeom>
          <a:noFill/>
        </p:spPr>
        <p:txBody>
          <a:bodyPr wrap="square" rtlCol="0">
            <a:spAutoFit/>
          </a:bodyPr>
          <a:lstStyle/>
          <a:p>
            <a:r>
              <a:rPr lang="en-US" sz="1400" dirty="0"/>
              <a:t>Pictured around 1959 and with virtually no traffic</a:t>
            </a:r>
          </a:p>
          <a:p>
            <a:r>
              <a:rPr lang="en-US" sz="1400" dirty="0"/>
              <a:t>Notice the lack of traffic lights and street signs</a:t>
            </a:r>
          </a:p>
        </p:txBody>
      </p:sp>
    </p:spTree>
    <p:extLst>
      <p:ext uri="{BB962C8B-B14F-4D97-AF65-F5344CB8AC3E}">
        <p14:creationId xmlns:p14="http://schemas.microsoft.com/office/powerpoint/2010/main" val="17393238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4CF03A-8060-3F4B-A694-4F6363CE994B}"/>
              </a:ext>
            </a:extLst>
          </p:cNvPr>
          <p:cNvSpPr>
            <a:spLocks noGrp="1"/>
          </p:cNvSpPr>
          <p:nvPr>
            <p:ph type="title"/>
          </p:nvPr>
        </p:nvSpPr>
        <p:spPr/>
        <p:txBody>
          <a:bodyPr/>
          <a:lstStyle/>
          <a:p>
            <a:pPr algn="ctr"/>
            <a:r>
              <a:rPr lang="en-US" dirty="0">
                <a:latin typeface="+mn-lt"/>
              </a:rPr>
              <a:t>Heworth Church Crossroads</a:t>
            </a:r>
          </a:p>
        </p:txBody>
      </p:sp>
      <p:pic>
        <p:nvPicPr>
          <p:cNvPr id="5" name="Picture 4">
            <a:extLst>
              <a:ext uri="{FF2B5EF4-FFF2-40B4-BE49-F238E27FC236}">
                <a16:creationId xmlns:a16="http://schemas.microsoft.com/office/drawing/2014/main" id="{91EB71F5-A507-EE45-9F48-115B5AFD136D}"/>
              </a:ext>
            </a:extLst>
          </p:cNvPr>
          <p:cNvPicPr>
            <a:picLocks noChangeAspect="1"/>
          </p:cNvPicPr>
          <p:nvPr/>
        </p:nvPicPr>
        <p:blipFill>
          <a:blip r:embed="rId2"/>
          <a:stretch>
            <a:fillRect/>
          </a:stretch>
        </p:blipFill>
        <p:spPr>
          <a:xfrm>
            <a:off x="838200" y="1446256"/>
            <a:ext cx="5146673" cy="3484090"/>
          </a:xfrm>
          <a:prstGeom prst="rect">
            <a:avLst/>
          </a:prstGeom>
        </p:spPr>
      </p:pic>
      <p:pic>
        <p:nvPicPr>
          <p:cNvPr id="7" name="Picture 6">
            <a:extLst>
              <a:ext uri="{FF2B5EF4-FFF2-40B4-BE49-F238E27FC236}">
                <a16:creationId xmlns:a16="http://schemas.microsoft.com/office/drawing/2014/main" id="{2B9F0FC9-46D4-C04F-91E4-EF68B04209F9}"/>
              </a:ext>
            </a:extLst>
          </p:cNvPr>
          <p:cNvPicPr>
            <a:picLocks noChangeAspect="1"/>
          </p:cNvPicPr>
          <p:nvPr/>
        </p:nvPicPr>
        <p:blipFill>
          <a:blip r:embed="rId3"/>
          <a:stretch>
            <a:fillRect/>
          </a:stretch>
        </p:blipFill>
        <p:spPr>
          <a:xfrm>
            <a:off x="6161739" y="1446256"/>
            <a:ext cx="5192061" cy="3514816"/>
          </a:xfrm>
          <a:prstGeom prst="rect">
            <a:avLst/>
          </a:prstGeom>
        </p:spPr>
      </p:pic>
      <p:sp>
        <p:nvSpPr>
          <p:cNvPr id="8" name="TextBox 7">
            <a:extLst>
              <a:ext uri="{FF2B5EF4-FFF2-40B4-BE49-F238E27FC236}">
                <a16:creationId xmlns:a16="http://schemas.microsoft.com/office/drawing/2014/main" id="{3010B2D4-4A04-D94D-81DF-139B90C6CD7D}"/>
              </a:ext>
            </a:extLst>
          </p:cNvPr>
          <p:cNvSpPr txBox="1"/>
          <p:nvPr/>
        </p:nvSpPr>
        <p:spPr>
          <a:xfrm>
            <a:off x="838200" y="5165124"/>
            <a:ext cx="10515600" cy="738664"/>
          </a:xfrm>
          <a:prstGeom prst="rect">
            <a:avLst/>
          </a:prstGeom>
          <a:noFill/>
        </p:spPr>
        <p:txBody>
          <a:bodyPr wrap="square" rtlCol="0">
            <a:spAutoFit/>
          </a:bodyPr>
          <a:lstStyle/>
          <a:p>
            <a:r>
              <a:rPr lang="en-US" sz="1400" dirty="0"/>
              <a:t>Two views looking towards Heworth Village, the one of the left is circa 1935, it gives a totally peaceful aura of a small village.</a:t>
            </a:r>
          </a:p>
          <a:p>
            <a:r>
              <a:rPr lang="en-US" sz="1400" dirty="0"/>
              <a:t>The photograph on the right taken in 1980 shows the introduction of traffic lights and bollards in the road and a gradual widening of the road</a:t>
            </a:r>
          </a:p>
          <a:p>
            <a:r>
              <a:rPr lang="en-US" sz="1400" dirty="0"/>
              <a:t>More recently following a revamp of the junction the bollards were removed but the lights remain</a:t>
            </a:r>
          </a:p>
        </p:txBody>
      </p:sp>
    </p:spTree>
    <p:extLst>
      <p:ext uri="{BB962C8B-B14F-4D97-AF65-F5344CB8AC3E}">
        <p14:creationId xmlns:p14="http://schemas.microsoft.com/office/powerpoint/2010/main" val="11605854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342281-CBC4-E24E-AC87-4C77B60092BF}"/>
              </a:ext>
            </a:extLst>
          </p:cNvPr>
          <p:cNvSpPr>
            <a:spLocks noGrp="1"/>
          </p:cNvSpPr>
          <p:nvPr>
            <p:ph type="title"/>
          </p:nvPr>
        </p:nvSpPr>
        <p:spPr/>
        <p:txBody>
          <a:bodyPr/>
          <a:lstStyle/>
          <a:p>
            <a:pPr algn="ctr"/>
            <a:r>
              <a:rPr lang="en-US" dirty="0">
                <a:latin typeface="+mn-lt"/>
              </a:rPr>
              <a:t>Heworth Methodist Church</a:t>
            </a:r>
          </a:p>
        </p:txBody>
      </p:sp>
      <p:pic>
        <p:nvPicPr>
          <p:cNvPr id="5" name="Picture 4">
            <a:extLst>
              <a:ext uri="{FF2B5EF4-FFF2-40B4-BE49-F238E27FC236}">
                <a16:creationId xmlns:a16="http://schemas.microsoft.com/office/drawing/2014/main" id="{CDE08E4F-427B-1048-B17C-AE49D7973BE4}"/>
              </a:ext>
            </a:extLst>
          </p:cNvPr>
          <p:cNvPicPr>
            <a:picLocks noChangeAspect="1"/>
          </p:cNvPicPr>
          <p:nvPr/>
        </p:nvPicPr>
        <p:blipFill>
          <a:blip r:embed="rId2"/>
          <a:stretch>
            <a:fillRect/>
          </a:stretch>
        </p:blipFill>
        <p:spPr>
          <a:xfrm>
            <a:off x="4414709" y="1480271"/>
            <a:ext cx="3362582" cy="3669344"/>
          </a:xfrm>
          <a:prstGeom prst="rect">
            <a:avLst/>
          </a:prstGeom>
        </p:spPr>
      </p:pic>
      <p:pic>
        <p:nvPicPr>
          <p:cNvPr id="7" name="Picture 6">
            <a:extLst>
              <a:ext uri="{FF2B5EF4-FFF2-40B4-BE49-F238E27FC236}">
                <a16:creationId xmlns:a16="http://schemas.microsoft.com/office/drawing/2014/main" id="{64D5272E-B978-1B41-A9E5-0EF492E7A5B9}"/>
              </a:ext>
            </a:extLst>
          </p:cNvPr>
          <p:cNvPicPr>
            <a:picLocks noChangeAspect="1"/>
          </p:cNvPicPr>
          <p:nvPr/>
        </p:nvPicPr>
        <p:blipFill>
          <a:blip r:embed="rId3"/>
          <a:stretch>
            <a:fillRect/>
          </a:stretch>
        </p:blipFill>
        <p:spPr>
          <a:xfrm>
            <a:off x="8385796" y="1450654"/>
            <a:ext cx="2597194" cy="3669345"/>
          </a:xfrm>
          <a:prstGeom prst="rect">
            <a:avLst/>
          </a:prstGeom>
        </p:spPr>
      </p:pic>
      <p:pic>
        <p:nvPicPr>
          <p:cNvPr id="9" name="Picture 8">
            <a:extLst>
              <a:ext uri="{FF2B5EF4-FFF2-40B4-BE49-F238E27FC236}">
                <a16:creationId xmlns:a16="http://schemas.microsoft.com/office/drawing/2014/main" id="{B5023F38-FBA6-8947-9A76-586577C9CF86}"/>
              </a:ext>
            </a:extLst>
          </p:cNvPr>
          <p:cNvPicPr>
            <a:picLocks noChangeAspect="1"/>
          </p:cNvPicPr>
          <p:nvPr/>
        </p:nvPicPr>
        <p:blipFill>
          <a:blip r:embed="rId4"/>
          <a:stretch>
            <a:fillRect/>
          </a:stretch>
        </p:blipFill>
        <p:spPr>
          <a:xfrm>
            <a:off x="1142412" y="1450654"/>
            <a:ext cx="2738192" cy="3698961"/>
          </a:xfrm>
          <a:prstGeom prst="rect">
            <a:avLst/>
          </a:prstGeom>
        </p:spPr>
      </p:pic>
      <p:sp>
        <p:nvSpPr>
          <p:cNvPr id="10" name="TextBox 9">
            <a:extLst>
              <a:ext uri="{FF2B5EF4-FFF2-40B4-BE49-F238E27FC236}">
                <a16:creationId xmlns:a16="http://schemas.microsoft.com/office/drawing/2014/main" id="{8016BE22-BFCF-1B44-9969-C5E8CF715C1C}"/>
              </a:ext>
            </a:extLst>
          </p:cNvPr>
          <p:cNvSpPr txBox="1"/>
          <p:nvPr/>
        </p:nvSpPr>
        <p:spPr>
          <a:xfrm>
            <a:off x="603421" y="5257562"/>
            <a:ext cx="10985157" cy="1600438"/>
          </a:xfrm>
          <a:prstGeom prst="rect">
            <a:avLst/>
          </a:prstGeom>
          <a:noFill/>
        </p:spPr>
        <p:txBody>
          <a:bodyPr wrap="square" rtlCol="0">
            <a:spAutoFit/>
          </a:bodyPr>
          <a:lstStyle/>
          <a:p>
            <a:r>
              <a:rPr lang="en-GB" sz="1400" dirty="0"/>
              <a:t>A Wesleyan Methodist chapel was built at Heworth in 1826. It remained in use until 1889 when it was demolished and replaced by a new and larger chapel and schoolroom on the adjacent site of Heworth House. The new chapel, which opened in 1890, was largely funded by the gift of Hannah Crampton Leak in memory of her late husband, William, a prominent York Methodist.</a:t>
            </a:r>
          </a:p>
          <a:p>
            <a:r>
              <a:rPr lang="en-GB" sz="1400" dirty="0"/>
              <a:t>The building was designed by Edward Taylor in gothic style and could seat 220 people. A Sunday School was set up by William Camidge soon after the new chapel opened and a new schoolroom was later added in 1930 to accommodate a growing congregation as Heworth underwent a period of significant expansion. By the 1930s the Chapel also had a choir, a Wesley Guild and a Women's Meeting.</a:t>
            </a:r>
          </a:p>
          <a:p>
            <a:endParaRPr lang="en-US" sz="1400" dirty="0"/>
          </a:p>
        </p:txBody>
      </p:sp>
    </p:spTree>
    <p:extLst>
      <p:ext uri="{BB962C8B-B14F-4D97-AF65-F5344CB8AC3E}">
        <p14:creationId xmlns:p14="http://schemas.microsoft.com/office/powerpoint/2010/main" val="41589034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9C9C9F-5850-814A-8EE4-51059993AAE8}"/>
              </a:ext>
            </a:extLst>
          </p:cNvPr>
          <p:cNvSpPr>
            <a:spLocks noGrp="1"/>
          </p:cNvSpPr>
          <p:nvPr>
            <p:ph type="title"/>
          </p:nvPr>
        </p:nvSpPr>
        <p:spPr>
          <a:xfrm>
            <a:off x="838199" y="229201"/>
            <a:ext cx="10515600" cy="1325563"/>
          </a:xfrm>
        </p:spPr>
        <p:txBody>
          <a:bodyPr/>
          <a:lstStyle/>
          <a:p>
            <a:pPr algn="ctr"/>
            <a:r>
              <a:rPr lang="en-US" dirty="0">
                <a:latin typeface="+mn-lt"/>
              </a:rPr>
              <a:t>Holy Trinity Church</a:t>
            </a:r>
          </a:p>
        </p:txBody>
      </p:sp>
      <p:pic>
        <p:nvPicPr>
          <p:cNvPr id="5" name="Picture 4">
            <a:extLst>
              <a:ext uri="{FF2B5EF4-FFF2-40B4-BE49-F238E27FC236}">
                <a16:creationId xmlns:a16="http://schemas.microsoft.com/office/drawing/2014/main" id="{489789EF-8CAA-1C49-A67D-79D13876BD12}"/>
              </a:ext>
            </a:extLst>
          </p:cNvPr>
          <p:cNvPicPr>
            <a:picLocks noChangeAspect="1"/>
          </p:cNvPicPr>
          <p:nvPr/>
        </p:nvPicPr>
        <p:blipFill>
          <a:blip r:embed="rId2"/>
          <a:stretch>
            <a:fillRect/>
          </a:stretch>
        </p:blipFill>
        <p:spPr>
          <a:xfrm>
            <a:off x="838200" y="1465306"/>
            <a:ext cx="4176822" cy="2797776"/>
          </a:xfrm>
          <a:prstGeom prst="rect">
            <a:avLst/>
          </a:prstGeom>
        </p:spPr>
      </p:pic>
      <p:pic>
        <p:nvPicPr>
          <p:cNvPr id="7" name="Picture 6">
            <a:extLst>
              <a:ext uri="{FF2B5EF4-FFF2-40B4-BE49-F238E27FC236}">
                <a16:creationId xmlns:a16="http://schemas.microsoft.com/office/drawing/2014/main" id="{99FBF323-543B-9448-88A3-382851F59F22}"/>
              </a:ext>
            </a:extLst>
          </p:cNvPr>
          <p:cNvPicPr>
            <a:picLocks noChangeAspect="1"/>
          </p:cNvPicPr>
          <p:nvPr/>
        </p:nvPicPr>
        <p:blipFill>
          <a:blip r:embed="rId3"/>
          <a:stretch>
            <a:fillRect/>
          </a:stretch>
        </p:blipFill>
        <p:spPr>
          <a:xfrm>
            <a:off x="5348931" y="1465306"/>
            <a:ext cx="4907177" cy="3202819"/>
          </a:xfrm>
          <a:prstGeom prst="rect">
            <a:avLst/>
          </a:prstGeom>
        </p:spPr>
      </p:pic>
      <p:sp>
        <p:nvSpPr>
          <p:cNvPr id="8" name="TextBox 7">
            <a:extLst>
              <a:ext uri="{FF2B5EF4-FFF2-40B4-BE49-F238E27FC236}">
                <a16:creationId xmlns:a16="http://schemas.microsoft.com/office/drawing/2014/main" id="{52B42D4B-91A6-624D-9E08-9261EADCAE2F}"/>
              </a:ext>
            </a:extLst>
          </p:cNvPr>
          <p:cNvSpPr txBox="1"/>
          <p:nvPr/>
        </p:nvSpPr>
        <p:spPr>
          <a:xfrm>
            <a:off x="838199" y="4473146"/>
            <a:ext cx="9788611" cy="2523768"/>
          </a:xfrm>
          <a:prstGeom prst="rect">
            <a:avLst/>
          </a:prstGeom>
          <a:noFill/>
        </p:spPr>
        <p:txBody>
          <a:bodyPr wrap="square" rtlCol="0">
            <a:spAutoFit/>
          </a:bodyPr>
          <a:lstStyle/>
          <a:p>
            <a:r>
              <a:rPr lang="en-GB" dirty="0"/>
              <a:t>1870-</a:t>
            </a:r>
          </a:p>
          <a:p>
            <a:r>
              <a:rPr lang="en-GB" dirty="0"/>
              <a:t>The church of Holy Trinity, Heworth was consecrated in 1869, and 1870 separated from the parish of York, St Saviour in 1870 to form the modern parish of York, Holy Trinity Heworth.</a:t>
            </a:r>
          </a:p>
          <a:p>
            <a:r>
              <a:rPr lang="en-GB" dirty="0"/>
              <a:t>In 1936 parts of Huntington, Osbaldwick and York, St Cuthbert were added to the parish., and a mission chapel in the western part of the parish was dedicated to St Wulfstan in 1941. The parish also included Christ Church on Stockton Lane from 1964 until 1998 when it separated to form an independent parish.</a:t>
            </a:r>
          </a:p>
          <a:p>
            <a:r>
              <a:rPr lang="en-GB" dirty="0"/>
              <a:t>The church is built in the Early English style by architect George Fowler Jones and contains a large wooden reredos made in the Bavarian town of Oberammergau.</a:t>
            </a:r>
          </a:p>
          <a:p>
            <a:endParaRPr lang="en-US" sz="1400" dirty="0"/>
          </a:p>
        </p:txBody>
      </p:sp>
    </p:spTree>
    <p:extLst>
      <p:ext uri="{BB962C8B-B14F-4D97-AF65-F5344CB8AC3E}">
        <p14:creationId xmlns:p14="http://schemas.microsoft.com/office/powerpoint/2010/main" val="22431443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34938C-C41A-9840-B16B-3117A159B771}"/>
              </a:ext>
            </a:extLst>
          </p:cNvPr>
          <p:cNvSpPr>
            <a:spLocks noGrp="1"/>
          </p:cNvSpPr>
          <p:nvPr>
            <p:ph type="title"/>
          </p:nvPr>
        </p:nvSpPr>
        <p:spPr/>
        <p:txBody>
          <a:bodyPr/>
          <a:lstStyle/>
          <a:p>
            <a:pPr algn="ctr"/>
            <a:r>
              <a:rPr lang="en-US" dirty="0">
                <a:latin typeface="+mn-lt"/>
              </a:rPr>
              <a:t>Shoulder of Mutton Inn</a:t>
            </a:r>
          </a:p>
        </p:txBody>
      </p:sp>
      <p:pic>
        <p:nvPicPr>
          <p:cNvPr id="5" name="Picture 4">
            <a:extLst>
              <a:ext uri="{FF2B5EF4-FFF2-40B4-BE49-F238E27FC236}">
                <a16:creationId xmlns:a16="http://schemas.microsoft.com/office/drawing/2014/main" id="{A6220846-5E3F-2B4B-8CA3-602558E160FE}"/>
              </a:ext>
            </a:extLst>
          </p:cNvPr>
          <p:cNvPicPr>
            <a:picLocks noChangeAspect="1"/>
          </p:cNvPicPr>
          <p:nvPr/>
        </p:nvPicPr>
        <p:blipFill>
          <a:blip r:embed="rId2"/>
          <a:stretch>
            <a:fillRect/>
          </a:stretch>
        </p:blipFill>
        <p:spPr>
          <a:xfrm>
            <a:off x="541638" y="1377435"/>
            <a:ext cx="5359400" cy="3683000"/>
          </a:xfrm>
          <a:prstGeom prst="rect">
            <a:avLst/>
          </a:prstGeom>
        </p:spPr>
      </p:pic>
      <p:pic>
        <p:nvPicPr>
          <p:cNvPr id="7" name="Picture 6">
            <a:extLst>
              <a:ext uri="{FF2B5EF4-FFF2-40B4-BE49-F238E27FC236}">
                <a16:creationId xmlns:a16="http://schemas.microsoft.com/office/drawing/2014/main" id="{3A32B8D9-9204-D645-86C2-BA136E86C59B}"/>
              </a:ext>
            </a:extLst>
          </p:cNvPr>
          <p:cNvPicPr>
            <a:picLocks noChangeAspect="1"/>
          </p:cNvPicPr>
          <p:nvPr/>
        </p:nvPicPr>
        <p:blipFill>
          <a:blip r:embed="rId3"/>
          <a:stretch>
            <a:fillRect/>
          </a:stretch>
        </p:blipFill>
        <p:spPr>
          <a:xfrm>
            <a:off x="6197600" y="1377435"/>
            <a:ext cx="5359400" cy="3683000"/>
          </a:xfrm>
          <a:prstGeom prst="rect">
            <a:avLst/>
          </a:prstGeom>
        </p:spPr>
      </p:pic>
    </p:spTree>
    <p:extLst>
      <p:ext uri="{BB962C8B-B14F-4D97-AF65-F5344CB8AC3E}">
        <p14:creationId xmlns:p14="http://schemas.microsoft.com/office/powerpoint/2010/main" val="24005996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17800C-8300-084A-A051-1B380E97C2FC}"/>
              </a:ext>
            </a:extLst>
          </p:cNvPr>
          <p:cNvSpPr>
            <a:spLocks noGrp="1"/>
          </p:cNvSpPr>
          <p:nvPr>
            <p:ph type="title"/>
          </p:nvPr>
        </p:nvSpPr>
        <p:spPr>
          <a:xfrm>
            <a:off x="838200" y="226233"/>
            <a:ext cx="10515600" cy="1325563"/>
          </a:xfrm>
        </p:spPr>
        <p:txBody>
          <a:bodyPr/>
          <a:lstStyle/>
          <a:p>
            <a:pPr algn="ctr"/>
            <a:r>
              <a:rPr lang="en-US" dirty="0">
                <a:latin typeface="+mn-lt"/>
              </a:rPr>
              <a:t>Public Transport</a:t>
            </a:r>
          </a:p>
        </p:txBody>
      </p:sp>
      <p:pic>
        <p:nvPicPr>
          <p:cNvPr id="7" name="Picture 6">
            <a:extLst>
              <a:ext uri="{FF2B5EF4-FFF2-40B4-BE49-F238E27FC236}">
                <a16:creationId xmlns:a16="http://schemas.microsoft.com/office/drawing/2014/main" id="{3295D113-9AD4-9F4A-902A-1EE79E469B26}"/>
              </a:ext>
            </a:extLst>
          </p:cNvPr>
          <p:cNvPicPr>
            <a:picLocks noChangeAspect="1"/>
          </p:cNvPicPr>
          <p:nvPr/>
        </p:nvPicPr>
        <p:blipFill>
          <a:blip r:embed="rId2"/>
          <a:stretch>
            <a:fillRect/>
          </a:stretch>
        </p:blipFill>
        <p:spPr>
          <a:xfrm>
            <a:off x="838200" y="1323545"/>
            <a:ext cx="4079789" cy="2545955"/>
          </a:xfrm>
          <a:prstGeom prst="rect">
            <a:avLst/>
          </a:prstGeom>
        </p:spPr>
      </p:pic>
      <p:pic>
        <p:nvPicPr>
          <p:cNvPr id="9" name="Picture 8">
            <a:extLst>
              <a:ext uri="{FF2B5EF4-FFF2-40B4-BE49-F238E27FC236}">
                <a16:creationId xmlns:a16="http://schemas.microsoft.com/office/drawing/2014/main" id="{D4BF7E73-F160-C04C-9C40-DA77BD5ACF44}"/>
              </a:ext>
            </a:extLst>
          </p:cNvPr>
          <p:cNvPicPr>
            <a:picLocks noChangeAspect="1"/>
          </p:cNvPicPr>
          <p:nvPr/>
        </p:nvPicPr>
        <p:blipFill>
          <a:blip r:embed="rId3"/>
          <a:stretch>
            <a:fillRect/>
          </a:stretch>
        </p:blipFill>
        <p:spPr>
          <a:xfrm>
            <a:off x="838200" y="4015946"/>
            <a:ext cx="4079789" cy="2615821"/>
          </a:xfrm>
          <a:prstGeom prst="rect">
            <a:avLst/>
          </a:prstGeom>
        </p:spPr>
      </p:pic>
      <p:pic>
        <p:nvPicPr>
          <p:cNvPr id="11" name="Picture 10">
            <a:extLst>
              <a:ext uri="{FF2B5EF4-FFF2-40B4-BE49-F238E27FC236}">
                <a16:creationId xmlns:a16="http://schemas.microsoft.com/office/drawing/2014/main" id="{2CE48E44-BA9C-2141-92EE-31FC7AE18B02}"/>
              </a:ext>
            </a:extLst>
          </p:cNvPr>
          <p:cNvPicPr>
            <a:picLocks noChangeAspect="1"/>
          </p:cNvPicPr>
          <p:nvPr/>
        </p:nvPicPr>
        <p:blipFill>
          <a:blip r:embed="rId4"/>
          <a:stretch>
            <a:fillRect/>
          </a:stretch>
        </p:blipFill>
        <p:spPr>
          <a:xfrm>
            <a:off x="5388404" y="1323545"/>
            <a:ext cx="3718526" cy="2508885"/>
          </a:xfrm>
          <a:prstGeom prst="rect">
            <a:avLst/>
          </a:prstGeom>
        </p:spPr>
      </p:pic>
      <p:pic>
        <p:nvPicPr>
          <p:cNvPr id="13" name="Picture 12">
            <a:extLst>
              <a:ext uri="{FF2B5EF4-FFF2-40B4-BE49-F238E27FC236}">
                <a16:creationId xmlns:a16="http://schemas.microsoft.com/office/drawing/2014/main" id="{5FBC46E8-AAED-A54C-AE84-F665EB039264}"/>
              </a:ext>
            </a:extLst>
          </p:cNvPr>
          <p:cNvPicPr>
            <a:picLocks noChangeAspect="1"/>
          </p:cNvPicPr>
          <p:nvPr/>
        </p:nvPicPr>
        <p:blipFill>
          <a:blip r:embed="rId5"/>
          <a:stretch>
            <a:fillRect/>
          </a:stretch>
        </p:blipFill>
        <p:spPr>
          <a:xfrm>
            <a:off x="5414750" y="4122882"/>
            <a:ext cx="3718526" cy="2508885"/>
          </a:xfrm>
          <a:prstGeom prst="rect">
            <a:avLst/>
          </a:prstGeom>
        </p:spPr>
      </p:pic>
      <p:sp>
        <p:nvSpPr>
          <p:cNvPr id="14" name="TextBox 13">
            <a:extLst>
              <a:ext uri="{FF2B5EF4-FFF2-40B4-BE49-F238E27FC236}">
                <a16:creationId xmlns:a16="http://schemas.microsoft.com/office/drawing/2014/main" id="{A1391CCE-D68B-A445-B135-9839F31925F4}"/>
              </a:ext>
            </a:extLst>
          </p:cNvPr>
          <p:cNvSpPr txBox="1"/>
          <p:nvPr/>
        </p:nvSpPr>
        <p:spPr>
          <a:xfrm>
            <a:off x="9378778" y="1323545"/>
            <a:ext cx="2384854" cy="2893100"/>
          </a:xfrm>
          <a:prstGeom prst="rect">
            <a:avLst/>
          </a:prstGeom>
          <a:noFill/>
        </p:spPr>
        <p:txBody>
          <a:bodyPr wrap="square" rtlCol="0">
            <a:spAutoFit/>
          </a:bodyPr>
          <a:lstStyle/>
          <a:p>
            <a:r>
              <a:rPr lang="en-US" sz="1400" dirty="0"/>
              <a:t>Top left what is now the flower shop at the bottom of Monk Stray was originally the bus terminus and charging point</a:t>
            </a:r>
          </a:p>
          <a:p>
            <a:r>
              <a:rPr lang="en-US" sz="1400" dirty="0"/>
              <a:t>Top Right a more modern passenger bus in East Parade</a:t>
            </a:r>
          </a:p>
          <a:p>
            <a:r>
              <a:rPr lang="en-US" sz="1400" dirty="0"/>
              <a:t>Bottom left and old East Yorkshire motor services coach turning into Lawrence Street</a:t>
            </a:r>
          </a:p>
          <a:p>
            <a:r>
              <a:rPr lang="en-US" sz="1400" dirty="0"/>
              <a:t>Bottom right a Trolley Bus running down East Parade</a:t>
            </a:r>
          </a:p>
        </p:txBody>
      </p:sp>
    </p:spTree>
    <p:extLst>
      <p:ext uri="{BB962C8B-B14F-4D97-AF65-F5344CB8AC3E}">
        <p14:creationId xmlns:p14="http://schemas.microsoft.com/office/powerpoint/2010/main" val="2798151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A3DF36-D826-2348-903A-172E039D6257}"/>
              </a:ext>
            </a:extLst>
          </p:cNvPr>
          <p:cNvSpPr>
            <a:spLocks noGrp="1"/>
          </p:cNvSpPr>
          <p:nvPr>
            <p:ph type="title"/>
          </p:nvPr>
        </p:nvSpPr>
        <p:spPr/>
        <p:txBody>
          <a:bodyPr/>
          <a:lstStyle/>
          <a:p>
            <a:pPr algn="ctr"/>
            <a:r>
              <a:rPr lang="en-US" dirty="0">
                <a:latin typeface="+mn-lt"/>
              </a:rPr>
              <a:t>Views of East Parade</a:t>
            </a:r>
          </a:p>
        </p:txBody>
      </p:sp>
      <p:pic>
        <p:nvPicPr>
          <p:cNvPr id="5" name="Picture 4">
            <a:extLst>
              <a:ext uri="{FF2B5EF4-FFF2-40B4-BE49-F238E27FC236}">
                <a16:creationId xmlns:a16="http://schemas.microsoft.com/office/drawing/2014/main" id="{735707F0-EA03-9547-8CDE-D2A32F9B247D}"/>
              </a:ext>
            </a:extLst>
          </p:cNvPr>
          <p:cNvPicPr>
            <a:picLocks noChangeAspect="1"/>
          </p:cNvPicPr>
          <p:nvPr/>
        </p:nvPicPr>
        <p:blipFill>
          <a:blip r:embed="rId2"/>
          <a:stretch>
            <a:fillRect/>
          </a:stretch>
        </p:blipFill>
        <p:spPr>
          <a:xfrm>
            <a:off x="563311" y="4519740"/>
            <a:ext cx="2606479" cy="1745907"/>
          </a:xfrm>
          <a:prstGeom prst="rect">
            <a:avLst/>
          </a:prstGeom>
        </p:spPr>
      </p:pic>
      <p:pic>
        <p:nvPicPr>
          <p:cNvPr id="7" name="Picture 6">
            <a:extLst>
              <a:ext uri="{FF2B5EF4-FFF2-40B4-BE49-F238E27FC236}">
                <a16:creationId xmlns:a16="http://schemas.microsoft.com/office/drawing/2014/main" id="{1043AF46-F9D1-904A-812A-3D301D8ABE02}"/>
              </a:ext>
            </a:extLst>
          </p:cNvPr>
          <p:cNvPicPr>
            <a:picLocks noChangeAspect="1"/>
          </p:cNvPicPr>
          <p:nvPr/>
        </p:nvPicPr>
        <p:blipFill>
          <a:blip r:embed="rId3"/>
          <a:stretch>
            <a:fillRect/>
          </a:stretch>
        </p:blipFill>
        <p:spPr>
          <a:xfrm>
            <a:off x="5610200" y="1465305"/>
            <a:ext cx="5743599" cy="3861359"/>
          </a:xfrm>
          <a:prstGeom prst="rect">
            <a:avLst/>
          </a:prstGeom>
        </p:spPr>
      </p:pic>
      <p:pic>
        <p:nvPicPr>
          <p:cNvPr id="9" name="Picture 8">
            <a:extLst>
              <a:ext uri="{FF2B5EF4-FFF2-40B4-BE49-F238E27FC236}">
                <a16:creationId xmlns:a16="http://schemas.microsoft.com/office/drawing/2014/main" id="{DDDE72EC-F868-0E43-9D48-C1882449BECE}"/>
              </a:ext>
            </a:extLst>
          </p:cNvPr>
          <p:cNvPicPr>
            <a:picLocks noChangeAspect="1"/>
          </p:cNvPicPr>
          <p:nvPr/>
        </p:nvPicPr>
        <p:blipFill>
          <a:blip r:embed="rId4"/>
          <a:stretch>
            <a:fillRect/>
          </a:stretch>
        </p:blipFill>
        <p:spPr>
          <a:xfrm>
            <a:off x="563311" y="1465306"/>
            <a:ext cx="4772000" cy="2958413"/>
          </a:xfrm>
          <a:prstGeom prst="rect">
            <a:avLst/>
          </a:prstGeom>
        </p:spPr>
      </p:pic>
    </p:spTree>
    <p:extLst>
      <p:ext uri="{BB962C8B-B14F-4D97-AF65-F5344CB8AC3E}">
        <p14:creationId xmlns:p14="http://schemas.microsoft.com/office/powerpoint/2010/main" val="38261954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82896F-44AA-E742-801D-AED175624B97}"/>
              </a:ext>
            </a:extLst>
          </p:cNvPr>
          <p:cNvSpPr>
            <a:spLocks noGrp="1"/>
          </p:cNvSpPr>
          <p:nvPr>
            <p:ph type="title"/>
          </p:nvPr>
        </p:nvSpPr>
        <p:spPr/>
        <p:txBody>
          <a:bodyPr/>
          <a:lstStyle/>
          <a:p>
            <a:pPr algn="ctr"/>
            <a:r>
              <a:rPr lang="en-US" dirty="0">
                <a:latin typeface="+mn-lt"/>
              </a:rPr>
              <a:t>Heworth Green</a:t>
            </a:r>
          </a:p>
        </p:txBody>
      </p:sp>
      <p:pic>
        <p:nvPicPr>
          <p:cNvPr id="5" name="Picture 4">
            <a:extLst>
              <a:ext uri="{FF2B5EF4-FFF2-40B4-BE49-F238E27FC236}">
                <a16:creationId xmlns:a16="http://schemas.microsoft.com/office/drawing/2014/main" id="{6A852CDD-8BF8-3B4B-A255-E92F28CF44B7}"/>
              </a:ext>
            </a:extLst>
          </p:cNvPr>
          <p:cNvPicPr>
            <a:picLocks noChangeAspect="1"/>
          </p:cNvPicPr>
          <p:nvPr/>
        </p:nvPicPr>
        <p:blipFill>
          <a:blip r:embed="rId2"/>
          <a:stretch>
            <a:fillRect/>
          </a:stretch>
        </p:blipFill>
        <p:spPr>
          <a:xfrm>
            <a:off x="673100" y="1478349"/>
            <a:ext cx="5422900" cy="3530600"/>
          </a:xfrm>
          <a:prstGeom prst="rect">
            <a:avLst/>
          </a:prstGeom>
        </p:spPr>
      </p:pic>
      <p:pic>
        <p:nvPicPr>
          <p:cNvPr id="7" name="Picture 6">
            <a:extLst>
              <a:ext uri="{FF2B5EF4-FFF2-40B4-BE49-F238E27FC236}">
                <a16:creationId xmlns:a16="http://schemas.microsoft.com/office/drawing/2014/main" id="{1A456A92-C475-A84F-854E-ACD756CF4431}"/>
              </a:ext>
            </a:extLst>
          </p:cNvPr>
          <p:cNvPicPr>
            <a:picLocks noChangeAspect="1"/>
          </p:cNvPicPr>
          <p:nvPr/>
        </p:nvPicPr>
        <p:blipFill>
          <a:blip r:embed="rId3"/>
          <a:stretch>
            <a:fillRect/>
          </a:stretch>
        </p:blipFill>
        <p:spPr>
          <a:xfrm>
            <a:off x="6013450" y="2849949"/>
            <a:ext cx="5422900" cy="3530600"/>
          </a:xfrm>
          <a:prstGeom prst="rect">
            <a:avLst/>
          </a:prstGeom>
        </p:spPr>
      </p:pic>
    </p:spTree>
    <p:extLst>
      <p:ext uri="{BB962C8B-B14F-4D97-AF65-F5344CB8AC3E}">
        <p14:creationId xmlns:p14="http://schemas.microsoft.com/office/powerpoint/2010/main" val="3296029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BB4C1A-A0E3-E84F-ADAF-40213E54F772}"/>
              </a:ext>
            </a:extLst>
          </p:cNvPr>
          <p:cNvSpPr>
            <a:spLocks noGrp="1"/>
          </p:cNvSpPr>
          <p:nvPr>
            <p:ph type="title"/>
          </p:nvPr>
        </p:nvSpPr>
        <p:spPr/>
        <p:txBody>
          <a:bodyPr/>
          <a:lstStyle/>
          <a:p>
            <a:pPr algn="ctr"/>
            <a:r>
              <a:rPr lang="en-US" dirty="0">
                <a:latin typeface="+mn-lt"/>
              </a:rPr>
              <a:t>Heworth Village</a:t>
            </a:r>
          </a:p>
        </p:txBody>
      </p:sp>
      <p:pic>
        <p:nvPicPr>
          <p:cNvPr id="5" name="Picture 4">
            <a:extLst>
              <a:ext uri="{FF2B5EF4-FFF2-40B4-BE49-F238E27FC236}">
                <a16:creationId xmlns:a16="http://schemas.microsoft.com/office/drawing/2014/main" id="{BBAEFCE3-D2FF-DE41-AEA6-099CB5842700}"/>
              </a:ext>
            </a:extLst>
          </p:cNvPr>
          <p:cNvPicPr>
            <a:picLocks noChangeAspect="1"/>
          </p:cNvPicPr>
          <p:nvPr/>
        </p:nvPicPr>
        <p:blipFill>
          <a:blip r:embed="rId2"/>
          <a:stretch>
            <a:fillRect/>
          </a:stretch>
        </p:blipFill>
        <p:spPr>
          <a:xfrm>
            <a:off x="838200" y="1311704"/>
            <a:ext cx="5168900" cy="3517900"/>
          </a:xfrm>
          <a:prstGeom prst="rect">
            <a:avLst/>
          </a:prstGeom>
        </p:spPr>
      </p:pic>
      <p:pic>
        <p:nvPicPr>
          <p:cNvPr id="7" name="Picture 6">
            <a:extLst>
              <a:ext uri="{FF2B5EF4-FFF2-40B4-BE49-F238E27FC236}">
                <a16:creationId xmlns:a16="http://schemas.microsoft.com/office/drawing/2014/main" id="{EE39A3E4-1B95-9849-8A1C-3E90D46C0D55}"/>
              </a:ext>
            </a:extLst>
          </p:cNvPr>
          <p:cNvPicPr>
            <a:picLocks noChangeAspect="1"/>
          </p:cNvPicPr>
          <p:nvPr/>
        </p:nvPicPr>
        <p:blipFill>
          <a:blip r:embed="rId3"/>
          <a:stretch>
            <a:fillRect/>
          </a:stretch>
        </p:blipFill>
        <p:spPr>
          <a:xfrm>
            <a:off x="6096000" y="2324959"/>
            <a:ext cx="5168900" cy="3517900"/>
          </a:xfrm>
          <a:prstGeom prst="rect">
            <a:avLst/>
          </a:prstGeom>
        </p:spPr>
      </p:pic>
      <p:sp>
        <p:nvSpPr>
          <p:cNvPr id="8" name="TextBox 7">
            <a:extLst>
              <a:ext uri="{FF2B5EF4-FFF2-40B4-BE49-F238E27FC236}">
                <a16:creationId xmlns:a16="http://schemas.microsoft.com/office/drawing/2014/main" id="{30643392-8A34-D34A-A1DF-CF372BC91164}"/>
              </a:ext>
            </a:extLst>
          </p:cNvPr>
          <p:cNvSpPr txBox="1"/>
          <p:nvPr/>
        </p:nvSpPr>
        <p:spPr>
          <a:xfrm>
            <a:off x="838200" y="5103341"/>
            <a:ext cx="5080686" cy="738664"/>
          </a:xfrm>
          <a:prstGeom prst="rect">
            <a:avLst/>
          </a:prstGeom>
          <a:noFill/>
        </p:spPr>
        <p:txBody>
          <a:bodyPr wrap="square" rtlCol="0">
            <a:spAutoFit/>
          </a:bodyPr>
          <a:lstStyle/>
          <a:p>
            <a:r>
              <a:rPr lang="en-US" sz="1400" dirty="0"/>
              <a:t>Again notice the difference between the above tranquil scene in the village and the more commercial view to the right looking towards Chapmans Garage and the many parked cars</a:t>
            </a:r>
          </a:p>
        </p:txBody>
      </p:sp>
    </p:spTree>
    <p:extLst>
      <p:ext uri="{BB962C8B-B14F-4D97-AF65-F5344CB8AC3E}">
        <p14:creationId xmlns:p14="http://schemas.microsoft.com/office/powerpoint/2010/main" val="20881596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11ED33-ADF3-ED45-9E25-E8E35F02F398}"/>
              </a:ext>
            </a:extLst>
          </p:cNvPr>
          <p:cNvSpPr>
            <a:spLocks noGrp="1"/>
          </p:cNvSpPr>
          <p:nvPr>
            <p:ph type="title"/>
          </p:nvPr>
        </p:nvSpPr>
        <p:spPr/>
        <p:txBody>
          <a:bodyPr/>
          <a:lstStyle/>
          <a:p>
            <a:pPr algn="ctr"/>
            <a:r>
              <a:rPr lang="en-US" dirty="0">
                <a:latin typeface="+mn-lt"/>
              </a:rPr>
              <a:t>Britannia Inn</a:t>
            </a:r>
          </a:p>
        </p:txBody>
      </p:sp>
      <p:pic>
        <p:nvPicPr>
          <p:cNvPr id="5" name="Picture 4">
            <a:extLst>
              <a:ext uri="{FF2B5EF4-FFF2-40B4-BE49-F238E27FC236}">
                <a16:creationId xmlns:a16="http://schemas.microsoft.com/office/drawing/2014/main" id="{6B2DD81B-5E91-6E47-9E8C-59327768620C}"/>
              </a:ext>
            </a:extLst>
          </p:cNvPr>
          <p:cNvPicPr>
            <a:picLocks noChangeAspect="1"/>
          </p:cNvPicPr>
          <p:nvPr/>
        </p:nvPicPr>
        <p:blipFill>
          <a:blip r:embed="rId2"/>
          <a:stretch>
            <a:fillRect/>
          </a:stretch>
        </p:blipFill>
        <p:spPr>
          <a:xfrm>
            <a:off x="863599" y="1458955"/>
            <a:ext cx="6377459" cy="4380633"/>
          </a:xfrm>
          <a:prstGeom prst="rect">
            <a:avLst/>
          </a:prstGeom>
        </p:spPr>
      </p:pic>
      <p:sp>
        <p:nvSpPr>
          <p:cNvPr id="6" name="TextBox 5">
            <a:extLst>
              <a:ext uri="{FF2B5EF4-FFF2-40B4-BE49-F238E27FC236}">
                <a16:creationId xmlns:a16="http://schemas.microsoft.com/office/drawing/2014/main" id="{ABD131D9-10DB-F441-B541-A98CC2DF3C61}"/>
              </a:ext>
            </a:extLst>
          </p:cNvPr>
          <p:cNvSpPr txBox="1"/>
          <p:nvPr/>
        </p:nvSpPr>
        <p:spPr>
          <a:xfrm>
            <a:off x="7698259" y="1458955"/>
            <a:ext cx="3336325" cy="1815882"/>
          </a:xfrm>
          <a:prstGeom prst="rect">
            <a:avLst/>
          </a:prstGeom>
          <a:noFill/>
        </p:spPr>
        <p:txBody>
          <a:bodyPr wrap="square" rtlCol="0">
            <a:spAutoFit/>
          </a:bodyPr>
          <a:lstStyle/>
          <a:p>
            <a:r>
              <a:rPr lang="en-US" sz="1400" dirty="0"/>
              <a:t>A view of the house which used to be the Britannia Inn up to about 1968</a:t>
            </a:r>
          </a:p>
          <a:p>
            <a:r>
              <a:rPr lang="en-US" sz="1400" dirty="0"/>
              <a:t>The house is opposite the Walnut Tree which took over being the village pub when the licence was transferred</a:t>
            </a:r>
          </a:p>
          <a:p>
            <a:r>
              <a:rPr lang="en-US" sz="1400" dirty="0"/>
              <a:t>The house is still owned by Mrs. Evans who with her late husband ran many of the Launderette shops in the area</a:t>
            </a:r>
          </a:p>
        </p:txBody>
      </p:sp>
      <p:pic>
        <p:nvPicPr>
          <p:cNvPr id="8" name="Picture 7">
            <a:extLst>
              <a:ext uri="{FF2B5EF4-FFF2-40B4-BE49-F238E27FC236}">
                <a16:creationId xmlns:a16="http://schemas.microsoft.com/office/drawing/2014/main" id="{F9C05F7B-AB22-3247-836B-22BA9FC2B660}"/>
              </a:ext>
            </a:extLst>
          </p:cNvPr>
          <p:cNvPicPr>
            <a:picLocks noChangeAspect="1"/>
          </p:cNvPicPr>
          <p:nvPr/>
        </p:nvPicPr>
        <p:blipFill>
          <a:blip r:embed="rId3"/>
          <a:stretch>
            <a:fillRect/>
          </a:stretch>
        </p:blipFill>
        <p:spPr>
          <a:xfrm>
            <a:off x="7491393" y="3583164"/>
            <a:ext cx="4026118" cy="2903838"/>
          </a:xfrm>
          <a:prstGeom prst="rect">
            <a:avLst/>
          </a:prstGeom>
        </p:spPr>
      </p:pic>
    </p:spTree>
    <p:extLst>
      <p:ext uri="{BB962C8B-B14F-4D97-AF65-F5344CB8AC3E}">
        <p14:creationId xmlns:p14="http://schemas.microsoft.com/office/powerpoint/2010/main" val="40641781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AAA57B-78EF-AE4B-9BDA-FDF9DD50A8E2}"/>
              </a:ext>
            </a:extLst>
          </p:cNvPr>
          <p:cNvSpPr>
            <a:spLocks noGrp="1"/>
          </p:cNvSpPr>
          <p:nvPr>
            <p:ph type="title"/>
          </p:nvPr>
        </p:nvSpPr>
        <p:spPr>
          <a:xfrm>
            <a:off x="838200" y="365125"/>
            <a:ext cx="10515600" cy="718837"/>
          </a:xfrm>
        </p:spPr>
        <p:txBody>
          <a:bodyPr/>
          <a:lstStyle/>
          <a:p>
            <a:pPr algn="ctr"/>
            <a:r>
              <a:rPr lang="en-US" dirty="0">
                <a:latin typeface="+mn-lt"/>
              </a:rPr>
              <a:t>Glen Gardens</a:t>
            </a:r>
          </a:p>
        </p:txBody>
      </p:sp>
      <p:pic>
        <p:nvPicPr>
          <p:cNvPr id="5" name="Picture 4">
            <a:extLst>
              <a:ext uri="{FF2B5EF4-FFF2-40B4-BE49-F238E27FC236}">
                <a16:creationId xmlns:a16="http://schemas.microsoft.com/office/drawing/2014/main" id="{00E7BD7C-2A2F-0A49-A05E-B0BCA216D7D1}"/>
              </a:ext>
            </a:extLst>
          </p:cNvPr>
          <p:cNvPicPr>
            <a:picLocks noChangeAspect="1"/>
          </p:cNvPicPr>
          <p:nvPr/>
        </p:nvPicPr>
        <p:blipFill>
          <a:blip r:embed="rId2"/>
          <a:stretch>
            <a:fillRect/>
          </a:stretch>
        </p:blipFill>
        <p:spPr>
          <a:xfrm>
            <a:off x="994719" y="3848615"/>
            <a:ext cx="3529794" cy="2336388"/>
          </a:xfrm>
          <a:prstGeom prst="rect">
            <a:avLst/>
          </a:prstGeom>
        </p:spPr>
      </p:pic>
      <p:pic>
        <p:nvPicPr>
          <p:cNvPr id="7" name="Picture 6">
            <a:extLst>
              <a:ext uri="{FF2B5EF4-FFF2-40B4-BE49-F238E27FC236}">
                <a16:creationId xmlns:a16="http://schemas.microsoft.com/office/drawing/2014/main" id="{0CA99F49-E6B1-024E-8F95-6ECA691E9B25}"/>
              </a:ext>
            </a:extLst>
          </p:cNvPr>
          <p:cNvPicPr>
            <a:picLocks noChangeAspect="1"/>
          </p:cNvPicPr>
          <p:nvPr/>
        </p:nvPicPr>
        <p:blipFill>
          <a:blip r:embed="rId3"/>
          <a:stretch>
            <a:fillRect/>
          </a:stretch>
        </p:blipFill>
        <p:spPr>
          <a:xfrm>
            <a:off x="5010665" y="1404723"/>
            <a:ext cx="3336961" cy="2208750"/>
          </a:xfrm>
          <a:prstGeom prst="rect">
            <a:avLst/>
          </a:prstGeom>
        </p:spPr>
      </p:pic>
      <p:pic>
        <p:nvPicPr>
          <p:cNvPr id="9" name="Picture 8">
            <a:extLst>
              <a:ext uri="{FF2B5EF4-FFF2-40B4-BE49-F238E27FC236}">
                <a16:creationId xmlns:a16="http://schemas.microsoft.com/office/drawing/2014/main" id="{41A9ABC4-8E83-594F-AAF8-824E311B2538}"/>
              </a:ext>
            </a:extLst>
          </p:cNvPr>
          <p:cNvPicPr>
            <a:picLocks noChangeAspect="1"/>
          </p:cNvPicPr>
          <p:nvPr/>
        </p:nvPicPr>
        <p:blipFill>
          <a:blip r:embed="rId4"/>
          <a:stretch>
            <a:fillRect/>
          </a:stretch>
        </p:blipFill>
        <p:spPr>
          <a:xfrm>
            <a:off x="5010665" y="3848615"/>
            <a:ext cx="4123038" cy="2336388"/>
          </a:xfrm>
          <a:prstGeom prst="rect">
            <a:avLst/>
          </a:prstGeom>
        </p:spPr>
      </p:pic>
      <p:pic>
        <p:nvPicPr>
          <p:cNvPr id="11" name="Picture 10">
            <a:extLst>
              <a:ext uri="{FF2B5EF4-FFF2-40B4-BE49-F238E27FC236}">
                <a16:creationId xmlns:a16="http://schemas.microsoft.com/office/drawing/2014/main" id="{1F4DB22B-032E-3F4F-AE8F-3B9A1245E12B}"/>
              </a:ext>
            </a:extLst>
          </p:cNvPr>
          <p:cNvPicPr>
            <a:picLocks noChangeAspect="1"/>
          </p:cNvPicPr>
          <p:nvPr/>
        </p:nvPicPr>
        <p:blipFill>
          <a:blip r:embed="rId5"/>
          <a:stretch>
            <a:fillRect/>
          </a:stretch>
        </p:blipFill>
        <p:spPr>
          <a:xfrm>
            <a:off x="994719" y="1373831"/>
            <a:ext cx="3336961" cy="2184915"/>
          </a:xfrm>
          <a:prstGeom prst="rect">
            <a:avLst/>
          </a:prstGeom>
        </p:spPr>
      </p:pic>
      <p:sp>
        <p:nvSpPr>
          <p:cNvPr id="12" name="TextBox 11">
            <a:extLst>
              <a:ext uri="{FF2B5EF4-FFF2-40B4-BE49-F238E27FC236}">
                <a16:creationId xmlns:a16="http://schemas.microsoft.com/office/drawing/2014/main" id="{BF926AD4-BDBA-4543-B7AA-A4463C2A52DA}"/>
              </a:ext>
            </a:extLst>
          </p:cNvPr>
          <p:cNvSpPr txBox="1"/>
          <p:nvPr/>
        </p:nvSpPr>
        <p:spPr>
          <a:xfrm>
            <a:off x="8810368" y="1404723"/>
            <a:ext cx="2842054" cy="2246769"/>
          </a:xfrm>
          <a:prstGeom prst="rect">
            <a:avLst/>
          </a:prstGeom>
          <a:noFill/>
        </p:spPr>
        <p:txBody>
          <a:bodyPr wrap="square" rtlCol="0">
            <a:spAutoFit/>
          </a:bodyPr>
          <a:lstStyle/>
          <a:p>
            <a:r>
              <a:rPr lang="en-US" sz="1400" dirty="0"/>
              <a:t>Located off East Parade in Heworth, these Gardens were part of the former Glen Estate</a:t>
            </a:r>
          </a:p>
          <a:p>
            <a:r>
              <a:rPr lang="en-US" sz="1400" dirty="0"/>
              <a:t>The site can be found on OS maps dating back to 1852</a:t>
            </a:r>
          </a:p>
          <a:p>
            <a:r>
              <a:rPr lang="en-US" sz="1400" dirty="0"/>
              <a:t>It was opened in June 1915 by the then Lord Mayor J B Morell</a:t>
            </a:r>
          </a:p>
          <a:p>
            <a:r>
              <a:rPr lang="en-US" sz="1400" dirty="0"/>
              <a:t>There was always a children’s play area here and new swings and sides were added in the 1980’s</a:t>
            </a:r>
          </a:p>
        </p:txBody>
      </p:sp>
    </p:spTree>
    <p:extLst>
      <p:ext uri="{BB962C8B-B14F-4D97-AF65-F5344CB8AC3E}">
        <p14:creationId xmlns:p14="http://schemas.microsoft.com/office/powerpoint/2010/main" val="32504341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106402-D912-0E4C-A68E-621C7EAAAB9A}"/>
              </a:ext>
            </a:extLst>
          </p:cNvPr>
          <p:cNvSpPr>
            <a:spLocks noGrp="1"/>
          </p:cNvSpPr>
          <p:nvPr>
            <p:ph type="title"/>
          </p:nvPr>
        </p:nvSpPr>
        <p:spPr/>
        <p:txBody>
          <a:bodyPr/>
          <a:lstStyle/>
          <a:p>
            <a:pPr algn="ctr"/>
            <a:r>
              <a:rPr lang="en-US" dirty="0">
                <a:latin typeface="+mn-lt"/>
              </a:rPr>
              <a:t>Bowerman's </a:t>
            </a:r>
          </a:p>
        </p:txBody>
      </p:sp>
      <p:pic>
        <p:nvPicPr>
          <p:cNvPr id="5" name="Picture 4">
            <a:extLst>
              <a:ext uri="{FF2B5EF4-FFF2-40B4-BE49-F238E27FC236}">
                <a16:creationId xmlns:a16="http://schemas.microsoft.com/office/drawing/2014/main" id="{8E9DA9AA-1B0B-704B-8A38-05AF941DD0CC}"/>
              </a:ext>
            </a:extLst>
          </p:cNvPr>
          <p:cNvPicPr>
            <a:picLocks noChangeAspect="1"/>
          </p:cNvPicPr>
          <p:nvPr/>
        </p:nvPicPr>
        <p:blipFill>
          <a:blip r:embed="rId2"/>
          <a:stretch>
            <a:fillRect/>
          </a:stretch>
        </p:blipFill>
        <p:spPr>
          <a:xfrm>
            <a:off x="838200" y="1474917"/>
            <a:ext cx="7725032" cy="5234912"/>
          </a:xfrm>
          <a:prstGeom prst="rect">
            <a:avLst/>
          </a:prstGeom>
        </p:spPr>
      </p:pic>
      <p:sp>
        <p:nvSpPr>
          <p:cNvPr id="6" name="TextBox 5">
            <a:extLst>
              <a:ext uri="{FF2B5EF4-FFF2-40B4-BE49-F238E27FC236}">
                <a16:creationId xmlns:a16="http://schemas.microsoft.com/office/drawing/2014/main" id="{C8DB4887-7624-4146-B9F4-68200FAC2396}"/>
              </a:ext>
            </a:extLst>
          </p:cNvPr>
          <p:cNvSpPr txBox="1"/>
          <p:nvPr/>
        </p:nvSpPr>
        <p:spPr>
          <a:xfrm>
            <a:off x="8909222" y="1474917"/>
            <a:ext cx="2619632" cy="2031325"/>
          </a:xfrm>
          <a:prstGeom prst="rect">
            <a:avLst/>
          </a:prstGeom>
          <a:noFill/>
        </p:spPr>
        <p:txBody>
          <a:bodyPr wrap="square" rtlCol="0">
            <a:spAutoFit/>
          </a:bodyPr>
          <a:lstStyle/>
          <a:p>
            <a:r>
              <a:rPr lang="en-US" sz="1400" dirty="0"/>
              <a:t>A view of Bowerman's shop on the corner of Dales Lane</a:t>
            </a:r>
          </a:p>
          <a:p>
            <a:r>
              <a:rPr lang="en-US" sz="1400" dirty="0"/>
              <a:t>The left hand side of the shop sold Fish and the right hand side was a local grocers</a:t>
            </a:r>
          </a:p>
          <a:p>
            <a:endParaRPr lang="en-US" sz="1400" dirty="0"/>
          </a:p>
          <a:p>
            <a:r>
              <a:rPr lang="en-US" sz="1400" dirty="0"/>
              <a:t>To the left is Les Lees Drapers shop which later became Quartz Travel</a:t>
            </a:r>
          </a:p>
        </p:txBody>
      </p:sp>
    </p:spTree>
    <p:extLst>
      <p:ext uri="{BB962C8B-B14F-4D97-AF65-F5344CB8AC3E}">
        <p14:creationId xmlns:p14="http://schemas.microsoft.com/office/powerpoint/2010/main" val="13118384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C216C2-E3C7-2F45-ADAD-AE71C4ED10DE}"/>
              </a:ext>
            </a:extLst>
          </p:cNvPr>
          <p:cNvSpPr>
            <a:spLocks noGrp="1"/>
          </p:cNvSpPr>
          <p:nvPr>
            <p:ph type="title"/>
          </p:nvPr>
        </p:nvSpPr>
        <p:spPr/>
        <p:txBody>
          <a:bodyPr/>
          <a:lstStyle/>
          <a:p>
            <a:pPr algn="ctr"/>
            <a:r>
              <a:rPr lang="en-US" dirty="0">
                <a:latin typeface="+mn-lt"/>
              </a:rPr>
              <a:t>Meadow Way</a:t>
            </a:r>
          </a:p>
        </p:txBody>
      </p:sp>
      <p:pic>
        <p:nvPicPr>
          <p:cNvPr id="5" name="Picture 4">
            <a:extLst>
              <a:ext uri="{FF2B5EF4-FFF2-40B4-BE49-F238E27FC236}">
                <a16:creationId xmlns:a16="http://schemas.microsoft.com/office/drawing/2014/main" id="{0D1F3982-ED0C-2F42-BD3A-D335346B037A}"/>
              </a:ext>
            </a:extLst>
          </p:cNvPr>
          <p:cNvPicPr>
            <a:picLocks noChangeAspect="1"/>
          </p:cNvPicPr>
          <p:nvPr/>
        </p:nvPicPr>
        <p:blipFill>
          <a:blip r:embed="rId2"/>
          <a:stretch>
            <a:fillRect/>
          </a:stretch>
        </p:blipFill>
        <p:spPr>
          <a:xfrm rot="5400000">
            <a:off x="6605542" y="1387655"/>
            <a:ext cx="3971666" cy="5200809"/>
          </a:xfrm>
          <a:prstGeom prst="rect">
            <a:avLst/>
          </a:prstGeom>
        </p:spPr>
      </p:pic>
      <p:pic>
        <p:nvPicPr>
          <p:cNvPr id="7" name="Picture 6">
            <a:extLst>
              <a:ext uri="{FF2B5EF4-FFF2-40B4-BE49-F238E27FC236}">
                <a16:creationId xmlns:a16="http://schemas.microsoft.com/office/drawing/2014/main" id="{5783EB68-61DD-F147-9DA8-DFC7294D18AF}"/>
              </a:ext>
            </a:extLst>
          </p:cNvPr>
          <p:cNvPicPr>
            <a:picLocks noChangeAspect="1"/>
          </p:cNvPicPr>
          <p:nvPr/>
        </p:nvPicPr>
        <p:blipFill>
          <a:blip r:embed="rId3"/>
          <a:stretch>
            <a:fillRect/>
          </a:stretch>
        </p:blipFill>
        <p:spPr>
          <a:xfrm rot="5400000">
            <a:off x="1898729" y="369940"/>
            <a:ext cx="2855941" cy="5226910"/>
          </a:xfrm>
          <a:prstGeom prst="rect">
            <a:avLst/>
          </a:prstGeom>
        </p:spPr>
      </p:pic>
      <p:sp>
        <p:nvSpPr>
          <p:cNvPr id="8" name="TextBox 7">
            <a:extLst>
              <a:ext uri="{FF2B5EF4-FFF2-40B4-BE49-F238E27FC236}">
                <a16:creationId xmlns:a16="http://schemas.microsoft.com/office/drawing/2014/main" id="{D370976D-D396-9B47-8E4B-3EDD6EEDB08C}"/>
              </a:ext>
            </a:extLst>
          </p:cNvPr>
          <p:cNvSpPr txBox="1"/>
          <p:nvPr/>
        </p:nvSpPr>
        <p:spPr>
          <a:xfrm>
            <a:off x="838200" y="4819135"/>
            <a:ext cx="4808838" cy="1384995"/>
          </a:xfrm>
          <a:prstGeom prst="rect">
            <a:avLst/>
          </a:prstGeom>
          <a:noFill/>
        </p:spPr>
        <p:txBody>
          <a:bodyPr wrap="square" rtlCol="0">
            <a:spAutoFit/>
          </a:bodyPr>
          <a:lstStyle/>
          <a:p>
            <a:r>
              <a:rPr lang="en-US" sz="1400" dirty="0"/>
              <a:t>Hidden away on land between Westland's Grove and Monk Stray was a delightful Cricket Club, the pictures show the Pavilion</a:t>
            </a:r>
          </a:p>
          <a:p>
            <a:r>
              <a:rPr lang="en-US" sz="1400" dirty="0"/>
              <a:t>It was originally opened by the Princess Royal for pupils of Bluecoats and Greycoats schools. It was later rented by Heworth Cricket Club before they moved to Elm Park Way</a:t>
            </a:r>
          </a:p>
        </p:txBody>
      </p:sp>
    </p:spTree>
    <p:extLst>
      <p:ext uri="{BB962C8B-B14F-4D97-AF65-F5344CB8AC3E}">
        <p14:creationId xmlns:p14="http://schemas.microsoft.com/office/powerpoint/2010/main" val="35134035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F6FF4F-55AB-9F46-87C4-B42BF5060ED3}"/>
              </a:ext>
            </a:extLst>
          </p:cNvPr>
          <p:cNvSpPr>
            <a:spLocks noGrp="1"/>
          </p:cNvSpPr>
          <p:nvPr>
            <p:ph type="title"/>
          </p:nvPr>
        </p:nvSpPr>
        <p:spPr>
          <a:xfrm>
            <a:off x="838200" y="249906"/>
            <a:ext cx="10515600" cy="998126"/>
          </a:xfrm>
        </p:spPr>
        <p:txBody>
          <a:bodyPr/>
          <a:lstStyle/>
          <a:p>
            <a:pPr algn="ctr"/>
            <a:r>
              <a:rPr lang="en-US" dirty="0">
                <a:latin typeface="+mn-lt"/>
              </a:rPr>
              <a:t>Meadow Way</a:t>
            </a:r>
          </a:p>
        </p:txBody>
      </p:sp>
      <p:pic>
        <p:nvPicPr>
          <p:cNvPr id="5" name="Picture 4">
            <a:extLst>
              <a:ext uri="{FF2B5EF4-FFF2-40B4-BE49-F238E27FC236}">
                <a16:creationId xmlns:a16="http://schemas.microsoft.com/office/drawing/2014/main" id="{4CD161C9-D205-B64D-BF29-6CCBECBACB9D}"/>
              </a:ext>
            </a:extLst>
          </p:cNvPr>
          <p:cNvPicPr>
            <a:picLocks noChangeAspect="1"/>
          </p:cNvPicPr>
          <p:nvPr/>
        </p:nvPicPr>
        <p:blipFill>
          <a:blip r:embed="rId2"/>
          <a:stretch>
            <a:fillRect/>
          </a:stretch>
        </p:blipFill>
        <p:spPr>
          <a:xfrm rot="5400000">
            <a:off x="5413828" y="675661"/>
            <a:ext cx="5380292" cy="6525035"/>
          </a:xfrm>
          <a:prstGeom prst="rect">
            <a:avLst/>
          </a:prstGeom>
        </p:spPr>
      </p:pic>
      <p:pic>
        <p:nvPicPr>
          <p:cNvPr id="7" name="Picture 6">
            <a:extLst>
              <a:ext uri="{FF2B5EF4-FFF2-40B4-BE49-F238E27FC236}">
                <a16:creationId xmlns:a16="http://schemas.microsoft.com/office/drawing/2014/main" id="{EE7B0924-5411-3049-8FB4-366C5145301D}"/>
              </a:ext>
            </a:extLst>
          </p:cNvPr>
          <p:cNvPicPr>
            <a:picLocks noChangeAspect="1"/>
          </p:cNvPicPr>
          <p:nvPr/>
        </p:nvPicPr>
        <p:blipFill>
          <a:blip r:embed="rId3"/>
          <a:stretch>
            <a:fillRect/>
          </a:stretch>
        </p:blipFill>
        <p:spPr>
          <a:xfrm rot="5400000">
            <a:off x="1281285" y="907474"/>
            <a:ext cx="2796255" cy="3707810"/>
          </a:xfrm>
          <a:prstGeom prst="rect">
            <a:avLst/>
          </a:prstGeom>
        </p:spPr>
      </p:pic>
      <p:sp>
        <p:nvSpPr>
          <p:cNvPr id="8" name="TextBox 7">
            <a:extLst>
              <a:ext uri="{FF2B5EF4-FFF2-40B4-BE49-F238E27FC236}">
                <a16:creationId xmlns:a16="http://schemas.microsoft.com/office/drawing/2014/main" id="{E07CD741-1835-A742-B166-9C74769C9135}"/>
              </a:ext>
            </a:extLst>
          </p:cNvPr>
          <p:cNvSpPr txBox="1"/>
          <p:nvPr/>
        </p:nvSpPr>
        <p:spPr>
          <a:xfrm>
            <a:off x="838200" y="4436076"/>
            <a:ext cx="3695118" cy="1600438"/>
          </a:xfrm>
          <a:prstGeom prst="rect">
            <a:avLst/>
          </a:prstGeom>
          <a:noFill/>
        </p:spPr>
        <p:txBody>
          <a:bodyPr wrap="square" rtlCol="0">
            <a:spAutoFit/>
          </a:bodyPr>
          <a:lstStyle/>
          <a:p>
            <a:r>
              <a:rPr lang="en-US" sz="1400" dirty="0"/>
              <a:t>After Heworth CC left the site it was taken over by Ben Johnsons on a rental basis but as with many sites eventually succumbed to being sold for Building</a:t>
            </a:r>
          </a:p>
          <a:p>
            <a:r>
              <a:rPr lang="en-US" sz="1400" dirty="0"/>
              <a:t>The article on the left shows Geoff Boycott opening the new housing estate and comments about the objections to the development</a:t>
            </a:r>
          </a:p>
        </p:txBody>
      </p:sp>
    </p:spTree>
    <p:extLst>
      <p:ext uri="{BB962C8B-B14F-4D97-AF65-F5344CB8AC3E}">
        <p14:creationId xmlns:p14="http://schemas.microsoft.com/office/powerpoint/2010/main" val="9964651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7AEB64-1A50-9E4D-B923-011FE87FC03D}"/>
              </a:ext>
            </a:extLst>
          </p:cNvPr>
          <p:cNvSpPr>
            <a:spLocks noGrp="1"/>
          </p:cNvSpPr>
          <p:nvPr>
            <p:ph type="title"/>
          </p:nvPr>
        </p:nvSpPr>
        <p:spPr/>
        <p:txBody>
          <a:bodyPr/>
          <a:lstStyle/>
          <a:p>
            <a:pPr algn="ctr"/>
            <a:r>
              <a:rPr lang="en-US" dirty="0">
                <a:latin typeface="+mn-lt"/>
              </a:rPr>
              <a:t>Tang Hall Floods</a:t>
            </a:r>
          </a:p>
        </p:txBody>
      </p:sp>
      <p:pic>
        <p:nvPicPr>
          <p:cNvPr id="5" name="Picture 4">
            <a:extLst>
              <a:ext uri="{FF2B5EF4-FFF2-40B4-BE49-F238E27FC236}">
                <a16:creationId xmlns:a16="http://schemas.microsoft.com/office/drawing/2014/main" id="{13DCAEE2-F701-B34E-B050-9C42036F4A2E}"/>
              </a:ext>
            </a:extLst>
          </p:cNvPr>
          <p:cNvPicPr>
            <a:picLocks noChangeAspect="1"/>
          </p:cNvPicPr>
          <p:nvPr/>
        </p:nvPicPr>
        <p:blipFill>
          <a:blip r:embed="rId2"/>
          <a:stretch>
            <a:fillRect/>
          </a:stretch>
        </p:blipFill>
        <p:spPr>
          <a:xfrm>
            <a:off x="5498758" y="1516963"/>
            <a:ext cx="5259344" cy="3617615"/>
          </a:xfrm>
          <a:prstGeom prst="rect">
            <a:avLst/>
          </a:prstGeom>
        </p:spPr>
      </p:pic>
      <p:pic>
        <p:nvPicPr>
          <p:cNvPr id="7" name="Picture 6">
            <a:extLst>
              <a:ext uri="{FF2B5EF4-FFF2-40B4-BE49-F238E27FC236}">
                <a16:creationId xmlns:a16="http://schemas.microsoft.com/office/drawing/2014/main" id="{73ACB9B0-8311-E24E-8713-570C838E70E4}"/>
              </a:ext>
            </a:extLst>
          </p:cNvPr>
          <p:cNvPicPr>
            <a:picLocks noChangeAspect="1"/>
          </p:cNvPicPr>
          <p:nvPr/>
        </p:nvPicPr>
        <p:blipFill>
          <a:blip r:embed="rId3"/>
          <a:stretch>
            <a:fillRect/>
          </a:stretch>
        </p:blipFill>
        <p:spPr>
          <a:xfrm>
            <a:off x="967602" y="1516964"/>
            <a:ext cx="4135739" cy="2844749"/>
          </a:xfrm>
          <a:prstGeom prst="rect">
            <a:avLst/>
          </a:prstGeom>
        </p:spPr>
      </p:pic>
      <p:pic>
        <p:nvPicPr>
          <p:cNvPr id="9" name="Picture 8">
            <a:extLst>
              <a:ext uri="{FF2B5EF4-FFF2-40B4-BE49-F238E27FC236}">
                <a16:creationId xmlns:a16="http://schemas.microsoft.com/office/drawing/2014/main" id="{0A6046C9-69B3-6B4D-8854-AE6C7393143B}"/>
              </a:ext>
            </a:extLst>
          </p:cNvPr>
          <p:cNvPicPr>
            <a:picLocks noChangeAspect="1"/>
          </p:cNvPicPr>
          <p:nvPr/>
        </p:nvPicPr>
        <p:blipFill>
          <a:blip r:embed="rId4"/>
          <a:stretch>
            <a:fillRect/>
          </a:stretch>
        </p:blipFill>
        <p:spPr>
          <a:xfrm>
            <a:off x="967602" y="4497130"/>
            <a:ext cx="4150086" cy="2292865"/>
          </a:xfrm>
          <a:prstGeom prst="rect">
            <a:avLst/>
          </a:prstGeom>
        </p:spPr>
      </p:pic>
      <p:sp>
        <p:nvSpPr>
          <p:cNvPr id="10" name="TextBox 9">
            <a:extLst>
              <a:ext uri="{FF2B5EF4-FFF2-40B4-BE49-F238E27FC236}">
                <a16:creationId xmlns:a16="http://schemas.microsoft.com/office/drawing/2014/main" id="{44F231BB-202B-4740-8088-6DCC86FC75F3}"/>
              </a:ext>
            </a:extLst>
          </p:cNvPr>
          <p:cNvSpPr txBox="1"/>
          <p:nvPr/>
        </p:nvSpPr>
        <p:spPr>
          <a:xfrm>
            <a:off x="5498758" y="5412259"/>
            <a:ext cx="5259344" cy="954107"/>
          </a:xfrm>
          <a:prstGeom prst="rect">
            <a:avLst/>
          </a:prstGeom>
          <a:noFill/>
        </p:spPr>
        <p:txBody>
          <a:bodyPr wrap="square" rtlCol="0">
            <a:spAutoFit/>
          </a:bodyPr>
          <a:lstStyle/>
          <a:p>
            <a:r>
              <a:rPr lang="en-US" sz="1400" dirty="0"/>
              <a:t>Tang Hall was subject to many floods over the years, before the Foss Barrier was built the River Foss would back up and much of the excess water would flood the Tang Hall &amp; Osbaldwick becks which flow through the area</a:t>
            </a:r>
          </a:p>
        </p:txBody>
      </p:sp>
    </p:spTree>
    <p:extLst>
      <p:ext uri="{BB962C8B-B14F-4D97-AF65-F5344CB8AC3E}">
        <p14:creationId xmlns:p14="http://schemas.microsoft.com/office/powerpoint/2010/main" val="40668472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898801-36B4-1F44-8A46-AEB612CA61A8}"/>
              </a:ext>
            </a:extLst>
          </p:cNvPr>
          <p:cNvSpPr>
            <a:spLocks noGrp="1"/>
          </p:cNvSpPr>
          <p:nvPr>
            <p:ph type="title"/>
          </p:nvPr>
        </p:nvSpPr>
        <p:spPr/>
        <p:txBody>
          <a:bodyPr/>
          <a:lstStyle/>
          <a:p>
            <a:pPr algn="ctr"/>
            <a:r>
              <a:rPr lang="en-US" dirty="0">
                <a:latin typeface="+mn-lt"/>
              </a:rPr>
              <a:t>Tang Hall Floods</a:t>
            </a:r>
          </a:p>
        </p:txBody>
      </p:sp>
      <p:pic>
        <p:nvPicPr>
          <p:cNvPr id="5" name="Picture 4">
            <a:extLst>
              <a:ext uri="{FF2B5EF4-FFF2-40B4-BE49-F238E27FC236}">
                <a16:creationId xmlns:a16="http://schemas.microsoft.com/office/drawing/2014/main" id="{FC45D01B-F3E2-E645-B4AA-5A0B642B07AD}"/>
              </a:ext>
            </a:extLst>
          </p:cNvPr>
          <p:cNvPicPr>
            <a:picLocks noChangeAspect="1"/>
          </p:cNvPicPr>
          <p:nvPr/>
        </p:nvPicPr>
        <p:blipFill>
          <a:blip r:embed="rId2"/>
          <a:stretch>
            <a:fillRect/>
          </a:stretch>
        </p:blipFill>
        <p:spPr>
          <a:xfrm>
            <a:off x="6781800" y="4425440"/>
            <a:ext cx="3794212" cy="2096249"/>
          </a:xfrm>
          <a:prstGeom prst="rect">
            <a:avLst/>
          </a:prstGeom>
        </p:spPr>
      </p:pic>
      <p:pic>
        <p:nvPicPr>
          <p:cNvPr id="7" name="Picture 6">
            <a:extLst>
              <a:ext uri="{FF2B5EF4-FFF2-40B4-BE49-F238E27FC236}">
                <a16:creationId xmlns:a16="http://schemas.microsoft.com/office/drawing/2014/main" id="{C0440524-3D2B-814A-B1C8-C206EC2B2DA6}"/>
              </a:ext>
            </a:extLst>
          </p:cNvPr>
          <p:cNvPicPr>
            <a:picLocks noChangeAspect="1"/>
          </p:cNvPicPr>
          <p:nvPr/>
        </p:nvPicPr>
        <p:blipFill>
          <a:blip r:embed="rId3"/>
          <a:stretch>
            <a:fillRect/>
          </a:stretch>
        </p:blipFill>
        <p:spPr>
          <a:xfrm>
            <a:off x="1237735" y="4317145"/>
            <a:ext cx="3628768" cy="2235401"/>
          </a:xfrm>
          <a:prstGeom prst="rect">
            <a:avLst/>
          </a:prstGeom>
        </p:spPr>
      </p:pic>
      <p:pic>
        <p:nvPicPr>
          <p:cNvPr id="9" name="Picture 8">
            <a:extLst>
              <a:ext uri="{FF2B5EF4-FFF2-40B4-BE49-F238E27FC236}">
                <a16:creationId xmlns:a16="http://schemas.microsoft.com/office/drawing/2014/main" id="{78420AB6-4575-FA49-8AB5-B3C068289295}"/>
              </a:ext>
            </a:extLst>
          </p:cNvPr>
          <p:cNvPicPr>
            <a:picLocks noChangeAspect="1"/>
          </p:cNvPicPr>
          <p:nvPr/>
        </p:nvPicPr>
        <p:blipFill>
          <a:blip r:embed="rId4"/>
          <a:stretch>
            <a:fillRect/>
          </a:stretch>
        </p:blipFill>
        <p:spPr>
          <a:xfrm>
            <a:off x="5535155" y="1531453"/>
            <a:ext cx="5068816" cy="3407370"/>
          </a:xfrm>
          <a:prstGeom prst="rect">
            <a:avLst/>
          </a:prstGeom>
        </p:spPr>
      </p:pic>
      <p:pic>
        <p:nvPicPr>
          <p:cNvPr id="11" name="Picture 10">
            <a:extLst>
              <a:ext uri="{FF2B5EF4-FFF2-40B4-BE49-F238E27FC236}">
                <a16:creationId xmlns:a16="http://schemas.microsoft.com/office/drawing/2014/main" id="{F65B6384-9744-7643-9ADE-AA4E08CC6290}"/>
              </a:ext>
            </a:extLst>
          </p:cNvPr>
          <p:cNvPicPr>
            <a:picLocks noChangeAspect="1"/>
          </p:cNvPicPr>
          <p:nvPr/>
        </p:nvPicPr>
        <p:blipFill>
          <a:blip r:embed="rId5"/>
          <a:stretch>
            <a:fillRect/>
          </a:stretch>
        </p:blipFill>
        <p:spPr>
          <a:xfrm>
            <a:off x="1237734" y="1531453"/>
            <a:ext cx="3897887" cy="2620246"/>
          </a:xfrm>
          <a:prstGeom prst="rect">
            <a:avLst/>
          </a:prstGeom>
        </p:spPr>
      </p:pic>
    </p:spTree>
    <p:extLst>
      <p:ext uri="{BB962C8B-B14F-4D97-AF65-F5344CB8AC3E}">
        <p14:creationId xmlns:p14="http://schemas.microsoft.com/office/powerpoint/2010/main" val="23786117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22296B-8C94-A140-808F-F4CE6FFA1CFC}"/>
              </a:ext>
            </a:extLst>
          </p:cNvPr>
          <p:cNvSpPr>
            <a:spLocks noGrp="1"/>
          </p:cNvSpPr>
          <p:nvPr>
            <p:ph type="title"/>
          </p:nvPr>
        </p:nvSpPr>
        <p:spPr>
          <a:xfrm>
            <a:off x="838200" y="365126"/>
            <a:ext cx="10515600" cy="954108"/>
          </a:xfrm>
        </p:spPr>
        <p:txBody>
          <a:bodyPr/>
          <a:lstStyle/>
          <a:p>
            <a:pPr algn="ctr"/>
            <a:r>
              <a:rPr lang="en-US" dirty="0">
                <a:latin typeface="+mn-lt"/>
              </a:rPr>
              <a:t>Tang Hall Floods</a:t>
            </a:r>
          </a:p>
        </p:txBody>
      </p:sp>
      <p:pic>
        <p:nvPicPr>
          <p:cNvPr id="5" name="Picture 4">
            <a:extLst>
              <a:ext uri="{FF2B5EF4-FFF2-40B4-BE49-F238E27FC236}">
                <a16:creationId xmlns:a16="http://schemas.microsoft.com/office/drawing/2014/main" id="{8E4BD5F9-35BB-2648-84F2-6E93822AAC39}"/>
              </a:ext>
            </a:extLst>
          </p:cNvPr>
          <p:cNvPicPr>
            <a:picLocks noChangeAspect="1"/>
          </p:cNvPicPr>
          <p:nvPr/>
        </p:nvPicPr>
        <p:blipFill>
          <a:blip r:embed="rId2"/>
          <a:stretch>
            <a:fillRect/>
          </a:stretch>
        </p:blipFill>
        <p:spPr>
          <a:xfrm>
            <a:off x="838200" y="1329209"/>
            <a:ext cx="3622589" cy="2444753"/>
          </a:xfrm>
          <a:prstGeom prst="rect">
            <a:avLst/>
          </a:prstGeom>
        </p:spPr>
      </p:pic>
      <p:pic>
        <p:nvPicPr>
          <p:cNvPr id="7" name="Picture 6">
            <a:extLst>
              <a:ext uri="{FF2B5EF4-FFF2-40B4-BE49-F238E27FC236}">
                <a16:creationId xmlns:a16="http://schemas.microsoft.com/office/drawing/2014/main" id="{3B56E271-B5ED-6A4F-AFD9-2B2896AB11D1}"/>
              </a:ext>
            </a:extLst>
          </p:cNvPr>
          <p:cNvPicPr>
            <a:picLocks noChangeAspect="1"/>
          </p:cNvPicPr>
          <p:nvPr/>
        </p:nvPicPr>
        <p:blipFill>
          <a:blip r:embed="rId3"/>
          <a:stretch>
            <a:fillRect/>
          </a:stretch>
        </p:blipFill>
        <p:spPr>
          <a:xfrm>
            <a:off x="1767016" y="3417649"/>
            <a:ext cx="3719384" cy="2510076"/>
          </a:xfrm>
          <a:prstGeom prst="rect">
            <a:avLst/>
          </a:prstGeom>
        </p:spPr>
      </p:pic>
      <p:pic>
        <p:nvPicPr>
          <p:cNvPr id="9" name="Picture 8">
            <a:extLst>
              <a:ext uri="{FF2B5EF4-FFF2-40B4-BE49-F238E27FC236}">
                <a16:creationId xmlns:a16="http://schemas.microsoft.com/office/drawing/2014/main" id="{EC972A7D-9BE3-4348-9C0B-BEA92454F98D}"/>
              </a:ext>
            </a:extLst>
          </p:cNvPr>
          <p:cNvPicPr>
            <a:picLocks noChangeAspect="1"/>
          </p:cNvPicPr>
          <p:nvPr/>
        </p:nvPicPr>
        <p:blipFill>
          <a:blip r:embed="rId4"/>
          <a:stretch>
            <a:fillRect/>
          </a:stretch>
        </p:blipFill>
        <p:spPr>
          <a:xfrm>
            <a:off x="5665087" y="1329209"/>
            <a:ext cx="5295356" cy="4049086"/>
          </a:xfrm>
          <a:prstGeom prst="rect">
            <a:avLst/>
          </a:prstGeom>
        </p:spPr>
      </p:pic>
      <p:sp>
        <p:nvSpPr>
          <p:cNvPr id="10" name="TextBox 9">
            <a:extLst>
              <a:ext uri="{FF2B5EF4-FFF2-40B4-BE49-F238E27FC236}">
                <a16:creationId xmlns:a16="http://schemas.microsoft.com/office/drawing/2014/main" id="{49C8B288-9B4F-444D-BC56-5B030FE17680}"/>
              </a:ext>
            </a:extLst>
          </p:cNvPr>
          <p:cNvSpPr txBox="1"/>
          <p:nvPr/>
        </p:nvSpPr>
        <p:spPr>
          <a:xfrm>
            <a:off x="5665087" y="5511114"/>
            <a:ext cx="5295356" cy="954107"/>
          </a:xfrm>
          <a:prstGeom prst="rect">
            <a:avLst/>
          </a:prstGeom>
          <a:noFill/>
        </p:spPr>
        <p:txBody>
          <a:bodyPr wrap="square" rtlCol="0">
            <a:spAutoFit/>
          </a:bodyPr>
          <a:lstStyle/>
          <a:p>
            <a:r>
              <a:rPr lang="en-US" sz="1400" dirty="0"/>
              <a:t>Regular flooding occurred in the area of the Derwent Valley Railway, Melrosegate, Tang Hall Bridge and Heworth Holme between Tang Hall Lane &amp; Burnholme Drive. Even after the Foss Barrier was completed flooding has still occurred in the area</a:t>
            </a:r>
          </a:p>
        </p:txBody>
      </p:sp>
    </p:spTree>
    <p:extLst>
      <p:ext uri="{BB962C8B-B14F-4D97-AF65-F5344CB8AC3E}">
        <p14:creationId xmlns:p14="http://schemas.microsoft.com/office/powerpoint/2010/main" val="38549383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31C4A1-250C-B048-A4BF-3C4C68CF8BF4}"/>
              </a:ext>
            </a:extLst>
          </p:cNvPr>
          <p:cNvSpPr>
            <a:spLocks noGrp="1"/>
          </p:cNvSpPr>
          <p:nvPr>
            <p:ph type="title"/>
          </p:nvPr>
        </p:nvSpPr>
        <p:spPr/>
        <p:txBody>
          <a:bodyPr/>
          <a:lstStyle/>
          <a:p>
            <a:pPr algn="ctr"/>
            <a:r>
              <a:rPr lang="en-US" dirty="0">
                <a:latin typeface="+mn-lt"/>
              </a:rPr>
              <a:t>Building Tang Hall Estate</a:t>
            </a:r>
          </a:p>
        </p:txBody>
      </p:sp>
      <p:pic>
        <p:nvPicPr>
          <p:cNvPr id="5" name="Picture 4">
            <a:extLst>
              <a:ext uri="{FF2B5EF4-FFF2-40B4-BE49-F238E27FC236}">
                <a16:creationId xmlns:a16="http://schemas.microsoft.com/office/drawing/2014/main" id="{4E535207-3C09-4542-A4DC-BCF2B4150207}"/>
              </a:ext>
            </a:extLst>
          </p:cNvPr>
          <p:cNvPicPr>
            <a:picLocks noChangeAspect="1"/>
          </p:cNvPicPr>
          <p:nvPr/>
        </p:nvPicPr>
        <p:blipFill>
          <a:blip r:embed="rId2"/>
          <a:stretch>
            <a:fillRect/>
          </a:stretch>
        </p:blipFill>
        <p:spPr>
          <a:xfrm>
            <a:off x="1217800" y="3974350"/>
            <a:ext cx="2959786" cy="2219840"/>
          </a:xfrm>
          <a:prstGeom prst="rect">
            <a:avLst/>
          </a:prstGeom>
        </p:spPr>
      </p:pic>
      <p:pic>
        <p:nvPicPr>
          <p:cNvPr id="7" name="Picture 6">
            <a:extLst>
              <a:ext uri="{FF2B5EF4-FFF2-40B4-BE49-F238E27FC236}">
                <a16:creationId xmlns:a16="http://schemas.microsoft.com/office/drawing/2014/main" id="{DE8B5F3C-DACF-8346-9B39-1C1387191DAA}"/>
              </a:ext>
            </a:extLst>
          </p:cNvPr>
          <p:cNvPicPr>
            <a:picLocks noChangeAspect="1"/>
          </p:cNvPicPr>
          <p:nvPr/>
        </p:nvPicPr>
        <p:blipFill>
          <a:blip r:embed="rId3"/>
          <a:stretch>
            <a:fillRect/>
          </a:stretch>
        </p:blipFill>
        <p:spPr>
          <a:xfrm>
            <a:off x="5909646" y="2823196"/>
            <a:ext cx="5283200" cy="3441700"/>
          </a:xfrm>
          <a:prstGeom prst="rect">
            <a:avLst/>
          </a:prstGeom>
        </p:spPr>
      </p:pic>
      <p:pic>
        <p:nvPicPr>
          <p:cNvPr id="9" name="Picture 8">
            <a:extLst>
              <a:ext uri="{FF2B5EF4-FFF2-40B4-BE49-F238E27FC236}">
                <a16:creationId xmlns:a16="http://schemas.microsoft.com/office/drawing/2014/main" id="{51D6DD0D-B1C4-4D4C-9702-1F661226F350}"/>
              </a:ext>
            </a:extLst>
          </p:cNvPr>
          <p:cNvPicPr>
            <a:picLocks noChangeAspect="1"/>
          </p:cNvPicPr>
          <p:nvPr/>
        </p:nvPicPr>
        <p:blipFill>
          <a:blip r:embed="rId4"/>
          <a:stretch>
            <a:fillRect/>
          </a:stretch>
        </p:blipFill>
        <p:spPr>
          <a:xfrm>
            <a:off x="4283332" y="1625921"/>
            <a:ext cx="3197211" cy="1969895"/>
          </a:xfrm>
          <a:prstGeom prst="rect">
            <a:avLst/>
          </a:prstGeom>
        </p:spPr>
      </p:pic>
      <p:pic>
        <p:nvPicPr>
          <p:cNvPr id="11" name="Picture 10">
            <a:extLst>
              <a:ext uri="{FF2B5EF4-FFF2-40B4-BE49-F238E27FC236}">
                <a16:creationId xmlns:a16="http://schemas.microsoft.com/office/drawing/2014/main" id="{7E33D65B-8EF2-9145-956E-DF21F6EAA946}"/>
              </a:ext>
            </a:extLst>
          </p:cNvPr>
          <p:cNvPicPr>
            <a:picLocks noChangeAspect="1"/>
          </p:cNvPicPr>
          <p:nvPr/>
        </p:nvPicPr>
        <p:blipFill>
          <a:blip r:embed="rId5"/>
          <a:stretch>
            <a:fillRect/>
          </a:stretch>
        </p:blipFill>
        <p:spPr>
          <a:xfrm>
            <a:off x="1217800" y="1615151"/>
            <a:ext cx="2822859" cy="2150225"/>
          </a:xfrm>
          <a:prstGeom prst="rect">
            <a:avLst/>
          </a:prstGeom>
        </p:spPr>
      </p:pic>
      <p:sp>
        <p:nvSpPr>
          <p:cNvPr id="12" name="TextBox 11">
            <a:extLst>
              <a:ext uri="{FF2B5EF4-FFF2-40B4-BE49-F238E27FC236}">
                <a16:creationId xmlns:a16="http://schemas.microsoft.com/office/drawing/2014/main" id="{A27F7068-E33A-FD48-86E8-7EED19A86372}"/>
              </a:ext>
            </a:extLst>
          </p:cNvPr>
          <p:cNvSpPr txBox="1"/>
          <p:nvPr/>
        </p:nvSpPr>
        <p:spPr>
          <a:xfrm>
            <a:off x="7760043" y="1615151"/>
            <a:ext cx="3432803" cy="954107"/>
          </a:xfrm>
          <a:prstGeom prst="rect">
            <a:avLst/>
          </a:prstGeom>
          <a:noFill/>
        </p:spPr>
        <p:txBody>
          <a:bodyPr wrap="square" rtlCol="0">
            <a:spAutoFit/>
          </a:bodyPr>
          <a:lstStyle/>
          <a:p>
            <a:r>
              <a:rPr lang="en-US" sz="1400" dirty="0"/>
              <a:t>One of the largest construction sites of its time, a huge investment in Council Housing stock and built over many years starting in 1920</a:t>
            </a:r>
          </a:p>
        </p:txBody>
      </p:sp>
    </p:spTree>
    <p:extLst>
      <p:ext uri="{BB962C8B-B14F-4D97-AF65-F5344CB8AC3E}">
        <p14:creationId xmlns:p14="http://schemas.microsoft.com/office/powerpoint/2010/main" val="20547271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0FD621-88B2-C249-8545-AC750D68120F}"/>
              </a:ext>
            </a:extLst>
          </p:cNvPr>
          <p:cNvSpPr>
            <a:spLocks noGrp="1"/>
          </p:cNvSpPr>
          <p:nvPr>
            <p:ph type="title"/>
          </p:nvPr>
        </p:nvSpPr>
        <p:spPr/>
        <p:txBody>
          <a:bodyPr/>
          <a:lstStyle/>
          <a:p>
            <a:pPr algn="ctr"/>
            <a:r>
              <a:rPr lang="en-US" dirty="0">
                <a:latin typeface="+mn-lt"/>
              </a:rPr>
              <a:t>Tang Hall Park – Flaxman Avenue</a:t>
            </a:r>
          </a:p>
        </p:txBody>
      </p:sp>
      <p:pic>
        <p:nvPicPr>
          <p:cNvPr id="5" name="Picture 4">
            <a:extLst>
              <a:ext uri="{FF2B5EF4-FFF2-40B4-BE49-F238E27FC236}">
                <a16:creationId xmlns:a16="http://schemas.microsoft.com/office/drawing/2014/main" id="{94BB9066-1F31-2A46-9AC7-DE5FECBEC9A7}"/>
              </a:ext>
            </a:extLst>
          </p:cNvPr>
          <p:cNvPicPr>
            <a:picLocks noChangeAspect="1"/>
          </p:cNvPicPr>
          <p:nvPr/>
        </p:nvPicPr>
        <p:blipFill>
          <a:blip r:embed="rId2"/>
          <a:stretch>
            <a:fillRect/>
          </a:stretch>
        </p:blipFill>
        <p:spPr>
          <a:xfrm>
            <a:off x="925726" y="1462057"/>
            <a:ext cx="5253549" cy="3221154"/>
          </a:xfrm>
          <a:prstGeom prst="rect">
            <a:avLst/>
          </a:prstGeom>
        </p:spPr>
      </p:pic>
      <p:pic>
        <p:nvPicPr>
          <p:cNvPr id="7" name="Picture 6">
            <a:extLst>
              <a:ext uri="{FF2B5EF4-FFF2-40B4-BE49-F238E27FC236}">
                <a16:creationId xmlns:a16="http://schemas.microsoft.com/office/drawing/2014/main" id="{75AEBFE6-B309-6C49-BC51-B1BB9E7F6520}"/>
              </a:ext>
            </a:extLst>
          </p:cNvPr>
          <p:cNvPicPr>
            <a:picLocks noChangeAspect="1"/>
          </p:cNvPicPr>
          <p:nvPr/>
        </p:nvPicPr>
        <p:blipFill>
          <a:blip r:embed="rId3"/>
          <a:stretch>
            <a:fillRect/>
          </a:stretch>
        </p:blipFill>
        <p:spPr>
          <a:xfrm rot="5400000">
            <a:off x="7010136" y="797230"/>
            <a:ext cx="2243800" cy="3573458"/>
          </a:xfrm>
          <a:prstGeom prst="rect">
            <a:avLst/>
          </a:prstGeom>
        </p:spPr>
      </p:pic>
      <p:pic>
        <p:nvPicPr>
          <p:cNvPr id="11" name="Picture 10">
            <a:extLst>
              <a:ext uri="{FF2B5EF4-FFF2-40B4-BE49-F238E27FC236}">
                <a16:creationId xmlns:a16="http://schemas.microsoft.com/office/drawing/2014/main" id="{14754D00-9BE0-F748-9309-4E44E8519594}"/>
              </a:ext>
            </a:extLst>
          </p:cNvPr>
          <p:cNvPicPr>
            <a:picLocks noChangeAspect="1"/>
          </p:cNvPicPr>
          <p:nvPr/>
        </p:nvPicPr>
        <p:blipFill>
          <a:blip r:embed="rId4"/>
          <a:stretch>
            <a:fillRect/>
          </a:stretch>
        </p:blipFill>
        <p:spPr>
          <a:xfrm rot="5400000">
            <a:off x="7679771" y="3354207"/>
            <a:ext cx="2756842" cy="3573457"/>
          </a:xfrm>
          <a:prstGeom prst="rect">
            <a:avLst/>
          </a:prstGeom>
        </p:spPr>
      </p:pic>
      <p:sp>
        <p:nvSpPr>
          <p:cNvPr id="12" name="TextBox 11">
            <a:extLst>
              <a:ext uri="{FF2B5EF4-FFF2-40B4-BE49-F238E27FC236}">
                <a16:creationId xmlns:a16="http://schemas.microsoft.com/office/drawing/2014/main" id="{105B04FD-F747-4842-8FB2-D63579620FDD}"/>
              </a:ext>
            </a:extLst>
          </p:cNvPr>
          <p:cNvSpPr txBox="1"/>
          <p:nvPr/>
        </p:nvSpPr>
        <p:spPr>
          <a:xfrm>
            <a:off x="925726" y="4905632"/>
            <a:ext cx="5253549" cy="1815882"/>
          </a:xfrm>
          <a:prstGeom prst="rect">
            <a:avLst/>
          </a:prstGeom>
          <a:noFill/>
        </p:spPr>
        <p:txBody>
          <a:bodyPr wrap="square" rtlCol="0">
            <a:spAutoFit/>
          </a:bodyPr>
          <a:lstStyle/>
          <a:p>
            <a:r>
              <a:rPr lang="en-US" sz="1400" dirty="0"/>
              <a:t>The picture above shows Tang Hall Park (some people call it Hull Road Park) which was developed and opened in the late 1920’s</a:t>
            </a:r>
          </a:p>
          <a:p>
            <a:r>
              <a:rPr lang="en-US" sz="1400" dirty="0"/>
              <a:t>The pictures on the right are of the Pavilion in Flaxman Avenue (known as the Pav) which over looks the park, this used be used for weddings and parties and also used as a gardening club where residents could buy garden products at reduced prices</a:t>
            </a:r>
          </a:p>
          <a:p>
            <a:r>
              <a:rPr lang="en-US" sz="1400" dirty="0"/>
              <a:t>The pavilion was eventually demolished and replaced by a respite care home</a:t>
            </a:r>
          </a:p>
        </p:txBody>
      </p:sp>
    </p:spTree>
    <p:extLst>
      <p:ext uri="{BB962C8B-B14F-4D97-AF65-F5344CB8AC3E}">
        <p14:creationId xmlns:p14="http://schemas.microsoft.com/office/powerpoint/2010/main" val="35488125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32413E-8EF0-084A-9DC8-A72E0D28C901}"/>
              </a:ext>
            </a:extLst>
          </p:cNvPr>
          <p:cNvSpPr>
            <a:spLocks noGrp="1"/>
          </p:cNvSpPr>
          <p:nvPr>
            <p:ph type="title"/>
          </p:nvPr>
        </p:nvSpPr>
        <p:spPr>
          <a:xfrm>
            <a:off x="838200" y="365126"/>
            <a:ext cx="10515600" cy="969494"/>
          </a:xfrm>
        </p:spPr>
        <p:txBody>
          <a:bodyPr/>
          <a:lstStyle/>
          <a:p>
            <a:pPr algn="ctr"/>
            <a:r>
              <a:rPr lang="en-US" dirty="0">
                <a:latin typeface="+mn-lt"/>
              </a:rPr>
              <a:t>Tang Hall Library</a:t>
            </a:r>
          </a:p>
        </p:txBody>
      </p:sp>
      <p:pic>
        <p:nvPicPr>
          <p:cNvPr id="5" name="Picture 4">
            <a:extLst>
              <a:ext uri="{FF2B5EF4-FFF2-40B4-BE49-F238E27FC236}">
                <a16:creationId xmlns:a16="http://schemas.microsoft.com/office/drawing/2014/main" id="{F9EAF84D-58CC-4B42-9747-39A80E4E9A55}"/>
              </a:ext>
            </a:extLst>
          </p:cNvPr>
          <p:cNvPicPr>
            <a:picLocks noChangeAspect="1"/>
          </p:cNvPicPr>
          <p:nvPr/>
        </p:nvPicPr>
        <p:blipFill>
          <a:blip r:embed="rId2"/>
          <a:stretch>
            <a:fillRect/>
          </a:stretch>
        </p:blipFill>
        <p:spPr>
          <a:xfrm>
            <a:off x="838200" y="1334618"/>
            <a:ext cx="6044514" cy="3828909"/>
          </a:xfrm>
          <a:prstGeom prst="rect">
            <a:avLst/>
          </a:prstGeom>
        </p:spPr>
      </p:pic>
      <p:pic>
        <p:nvPicPr>
          <p:cNvPr id="7" name="Picture 6">
            <a:extLst>
              <a:ext uri="{FF2B5EF4-FFF2-40B4-BE49-F238E27FC236}">
                <a16:creationId xmlns:a16="http://schemas.microsoft.com/office/drawing/2014/main" id="{78CA54CE-3E18-7647-B79D-41E9EEFFB282}"/>
              </a:ext>
            </a:extLst>
          </p:cNvPr>
          <p:cNvPicPr>
            <a:picLocks noChangeAspect="1"/>
          </p:cNvPicPr>
          <p:nvPr/>
        </p:nvPicPr>
        <p:blipFill>
          <a:blip r:embed="rId3"/>
          <a:stretch>
            <a:fillRect/>
          </a:stretch>
        </p:blipFill>
        <p:spPr>
          <a:xfrm>
            <a:off x="7367924" y="1334619"/>
            <a:ext cx="3985876" cy="5029111"/>
          </a:xfrm>
          <a:prstGeom prst="rect">
            <a:avLst/>
          </a:prstGeom>
        </p:spPr>
      </p:pic>
      <p:pic>
        <p:nvPicPr>
          <p:cNvPr id="9" name="Picture 8">
            <a:extLst>
              <a:ext uri="{FF2B5EF4-FFF2-40B4-BE49-F238E27FC236}">
                <a16:creationId xmlns:a16="http://schemas.microsoft.com/office/drawing/2014/main" id="{386DAEB6-C542-A044-8F24-61A90ED3517C}"/>
              </a:ext>
            </a:extLst>
          </p:cNvPr>
          <p:cNvPicPr>
            <a:picLocks noChangeAspect="1"/>
          </p:cNvPicPr>
          <p:nvPr/>
        </p:nvPicPr>
        <p:blipFill>
          <a:blip r:embed="rId4"/>
          <a:stretch>
            <a:fillRect/>
          </a:stretch>
        </p:blipFill>
        <p:spPr>
          <a:xfrm>
            <a:off x="838200" y="4107986"/>
            <a:ext cx="3179805" cy="2384854"/>
          </a:xfrm>
          <a:prstGeom prst="rect">
            <a:avLst/>
          </a:prstGeom>
        </p:spPr>
      </p:pic>
      <p:sp>
        <p:nvSpPr>
          <p:cNvPr id="10" name="TextBox 9">
            <a:extLst>
              <a:ext uri="{FF2B5EF4-FFF2-40B4-BE49-F238E27FC236}">
                <a16:creationId xmlns:a16="http://schemas.microsoft.com/office/drawing/2014/main" id="{FF654483-B2FD-CC46-A939-DD01D4D53AA0}"/>
              </a:ext>
            </a:extLst>
          </p:cNvPr>
          <p:cNvSpPr txBox="1"/>
          <p:nvPr/>
        </p:nvSpPr>
        <p:spPr>
          <a:xfrm>
            <a:off x="4250724" y="5325762"/>
            <a:ext cx="2916195" cy="1169551"/>
          </a:xfrm>
          <a:prstGeom prst="rect">
            <a:avLst/>
          </a:prstGeom>
          <a:noFill/>
        </p:spPr>
        <p:txBody>
          <a:bodyPr wrap="square" rtlCol="0">
            <a:spAutoFit/>
          </a:bodyPr>
          <a:lstStyle/>
          <a:p>
            <a:r>
              <a:rPr lang="en-US" sz="1400" dirty="0"/>
              <a:t>Tang Hall Library in Fifth Avenue which opened in 1962, The opening ceremony is shown on the right</a:t>
            </a:r>
          </a:p>
          <a:p>
            <a:r>
              <a:rPr lang="en-US" sz="1400" dirty="0"/>
              <a:t>Left is the renovation of Burnholme School into the new Explore Library</a:t>
            </a:r>
          </a:p>
        </p:txBody>
      </p:sp>
    </p:spTree>
    <p:extLst>
      <p:ext uri="{BB962C8B-B14F-4D97-AF65-F5344CB8AC3E}">
        <p14:creationId xmlns:p14="http://schemas.microsoft.com/office/powerpoint/2010/main" val="14941123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35BE1D-FF71-BA40-A20B-9950430449E0}"/>
              </a:ext>
            </a:extLst>
          </p:cNvPr>
          <p:cNvSpPr>
            <a:spLocks noGrp="1"/>
          </p:cNvSpPr>
          <p:nvPr>
            <p:ph type="title"/>
          </p:nvPr>
        </p:nvSpPr>
        <p:spPr/>
        <p:txBody>
          <a:bodyPr/>
          <a:lstStyle/>
          <a:p>
            <a:pPr algn="ctr"/>
            <a:r>
              <a:rPr lang="en-US" dirty="0">
                <a:latin typeface="+mn-lt"/>
              </a:rPr>
              <a:t>Tang Hall Bridge</a:t>
            </a:r>
          </a:p>
        </p:txBody>
      </p:sp>
      <p:pic>
        <p:nvPicPr>
          <p:cNvPr id="5" name="Picture 4">
            <a:extLst>
              <a:ext uri="{FF2B5EF4-FFF2-40B4-BE49-F238E27FC236}">
                <a16:creationId xmlns:a16="http://schemas.microsoft.com/office/drawing/2014/main" id="{5E0D958A-CC68-6C46-BFA1-ECB7DCA9D4DA}"/>
              </a:ext>
            </a:extLst>
          </p:cNvPr>
          <p:cNvPicPr>
            <a:picLocks noChangeAspect="1"/>
          </p:cNvPicPr>
          <p:nvPr/>
        </p:nvPicPr>
        <p:blipFill>
          <a:blip r:embed="rId2"/>
          <a:stretch>
            <a:fillRect/>
          </a:stretch>
        </p:blipFill>
        <p:spPr>
          <a:xfrm>
            <a:off x="2533135" y="1436113"/>
            <a:ext cx="7500551" cy="5056762"/>
          </a:xfrm>
          <a:prstGeom prst="rect">
            <a:avLst/>
          </a:prstGeom>
        </p:spPr>
      </p:pic>
    </p:spTree>
    <p:extLst>
      <p:ext uri="{BB962C8B-B14F-4D97-AF65-F5344CB8AC3E}">
        <p14:creationId xmlns:p14="http://schemas.microsoft.com/office/powerpoint/2010/main" val="5066225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1208CD-96E4-D84C-A928-7C7A477611BE}"/>
              </a:ext>
            </a:extLst>
          </p:cNvPr>
          <p:cNvSpPr>
            <a:spLocks noGrp="1"/>
          </p:cNvSpPr>
          <p:nvPr>
            <p:ph type="title"/>
          </p:nvPr>
        </p:nvSpPr>
        <p:spPr/>
        <p:txBody>
          <a:bodyPr/>
          <a:lstStyle/>
          <a:p>
            <a:pPr algn="ctr"/>
            <a:r>
              <a:rPr lang="en-US" dirty="0">
                <a:latin typeface="+mn-lt"/>
              </a:rPr>
              <a:t>Heworth Hall</a:t>
            </a:r>
          </a:p>
        </p:txBody>
      </p:sp>
      <p:pic>
        <p:nvPicPr>
          <p:cNvPr id="5" name="Picture 4">
            <a:extLst>
              <a:ext uri="{FF2B5EF4-FFF2-40B4-BE49-F238E27FC236}">
                <a16:creationId xmlns:a16="http://schemas.microsoft.com/office/drawing/2014/main" id="{8FF45AD0-1371-964B-893B-B22C637AAA9E}"/>
              </a:ext>
            </a:extLst>
          </p:cNvPr>
          <p:cNvPicPr>
            <a:picLocks noChangeAspect="1"/>
          </p:cNvPicPr>
          <p:nvPr/>
        </p:nvPicPr>
        <p:blipFill>
          <a:blip r:embed="rId2"/>
          <a:stretch>
            <a:fillRect/>
          </a:stretch>
        </p:blipFill>
        <p:spPr>
          <a:xfrm>
            <a:off x="1282699" y="1413989"/>
            <a:ext cx="6570517" cy="4455469"/>
          </a:xfrm>
          <a:prstGeom prst="rect">
            <a:avLst/>
          </a:prstGeom>
        </p:spPr>
      </p:pic>
      <p:sp>
        <p:nvSpPr>
          <p:cNvPr id="6" name="TextBox 5">
            <a:extLst>
              <a:ext uri="{FF2B5EF4-FFF2-40B4-BE49-F238E27FC236}">
                <a16:creationId xmlns:a16="http://schemas.microsoft.com/office/drawing/2014/main" id="{25E5C649-AAB2-9B4D-848D-F67E3766F4DD}"/>
              </a:ext>
            </a:extLst>
          </p:cNvPr>
          <p:cNvSpPr txBox="1"/>
          <p:nvPr/>
        </p:nvSpPr>
        <p:spPr>
          <a:xfrm>
            <a:off x="8254314" y="1413989"/>
            <a:ext cx="3286897" cy="3970318"/>
          </a:xfrm>
          <a:prstGeom prst="rect">
            <a:avLst/>
          </a:prstGeom>
          <a:noFill/>
        </p:spPr>
        <p:txBody>
          <a:bodyPr wrap="square" rtlCol="0">
            <a:spAutoFit/>
          </a:bodyPr>
          <a:lstStyle/>
          <a:p>
            <a:r>
              <a:rPr lang="en-US" sz="1400" dirty="0"/>
              <a:t>With 11 bedrooms, Heworth Hall was one of the largest villa’s that sprung up in Heworth following the enclosure awards in the early 19</a:t>
            </a:r>
            <a:r>
              <a:rPr lang="en-US" sz="1400" baseline="30000" dirty="0"/>
              <a:t>th</a:t>
            </a:r>
            <a:r>
              <a:rPr lang="en-US" sz="1400" dirty="0"/>
              <a:t> century</a:t>
            </a:r>
          </a:p>
          <a:p>
            <a:r>
              <a:rPr lang="en-US" sz="1400" dirty="0"/>
              <a:t>Built in about 1830 by Mrs. Lucy Willey and her husband Jocelyn, curate of St Cuthbert's</a:t>
            </a:r>
          </a:p>
          <a:p>
            <a:r>
              <a:rPr lang="en-US" sz="1400" dirty="0"/>
              <a:t>The house was a conservative classical style.</a:t>
            </a:r>
          </a:p>
          <a:p>
            <a:r>
              <a:rPr lang="en-US" sz="1400" dirty="0"/>
              <a:t>In 1859 Lady Milburn lived there and later in the closing years of the century it was occupied by Thomas Brogden</a:t>
            </a:r>
          </a:p>
          <a:p>
            <a:r>
              <a:rPr lang="en-US" sz="1400" dirty="0"/>
              <a:t>In 1928 the house and its 12 acres of grounds were sold by auction</a:t>
            </a:r>
          </a:p>
          <a:p>
            <a:r>
              <a:rPr lang="en-US" sz="1400" dirty="0"/>
              <a:t>New semi detached houses were built and gradually advanced up the drive.</a:t>
            </a:r>
          </a:p>
          <a:p>
            <a:r>
              <a:rPr lang="en-US" sz="1400" dirty="0"/>
              <a:t>The house was eventually demolished in 1934</a:t>
            </a:r>
          </a:p>
        </p:txBody>
      </p:sp>
    </p:spTree>
    <p:extLst>
      <p:ext uri="{BB962C8B-B14F-4D97-AF65-F5344CB8AC3E}">
        <p14:creationId xmlns:p14="http://schemas.microsoft.com/office/powerpoint/2010/main" val="5441469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28AE3B-7569-DC45-AA8D-56AED5C8E31F}"/>
              </a:ext>
            </a:extLst>
          </p:cNvPr>
          <p:cNvSpPr>
            <a:spLocks noGrp="1"/>
          </p:cNvSpPr>
          <p:nvPr>
            <p:ph type="title"/>
          </p:nvPr>
        </p:nvSpPr>
        <p:spPr/>
        <p:txBody>
          <a:bodyPr/>
          <a:lstStyle/>
          <a:p>
            <a:pPr algn="ctr"/>
            <a:r>
              <a:rPr lang="en-US" dirty="0">
                <a:latin typeface="+mn-lt"/>
              </a:rPr>
              <a:t>Millfield Lane</a:t>
            </a:r>
          </a:p>
        </p:txBody>
      </p:sp>
      <p:pic>
        <p:nvPicPr>
          <p:cNvPr id="5" name="Picture 4">
            <a:extLst>
              <a:ext uri="{FF2B5EF4-FFF2-40B4-BE49-F238E27FC236}">
                <a16:creationId xmlns:a16="http://schemas.microsoft.com/office/drawing/2014/main" id="{6F2E8B73-B6D3-FF47-BE6E-3E6B61CBCE9F}"/>
              </a:ext>
            </a:extLst>
          </p:cNvPr>
          <p:cNvPicPr>
            <a:picLocks noChangeAspect="1"/>
          </p:cNvPicPr>
          <p:nvPr/>
        </p:nvPicPr>
        <p:blipFill>
          <a:blip r:embed="rId2"/>
          <a:stretch>
            <a:fillRect/>
          </a:stretch>
        </p:blipFill>
        <p:spPr>
          <a:xfrm rot="5400000">
            <a:off x="2446908" y="444844"/>
            <a:ext cx="4678551" cy="6858000"/>
          </a:xfrm>
          <a:prstGeom prst="rect">
            <a:avLst/>
          </a:prstGeom>
        </p:spPr>
      </p:pic>
      <p:sp>
        <p:nvSpPr>
          <p:cNvPr id="6" name="TextBox 5">
            <a:extLst>
              <a:ext uri="{FF2B5EF4-FFF2-40B4-BE49-F238E27FC236}">
                <a16:creationId xmlns:a16="http://schemas.microsoft.com/office/drawing/2014/main" id="{112FE699-41E9-EB40-A741-CB63C9236DD5}"/>
              </a:ext>
            </a:extLst>
          </p:cNvPr>
          <p:cNvSpPr txBox="1"/>
          <p:nvPr/>
        </p:nvSpPr>
        <p:spPr>
          <a:xfrm>
            <a:off x="8637373" y="1690688"/>
            <a:ext cx="2716427" cy="1169551"/>
          </a:xfrm>
          <a:prstGeom prst="rect">
            <a:avLst/>
          </a:prstGeom>
          <a:noFill/>
        </p:spPr>
        <p:txBody>
          <a:bodyPr wrap="square" rtlCol="0">
            <a:spAutoFit/>
          </a:bodyPr>
          <a:lstStyle/>
          <a:p>
            <a:r>
              <a:rPr lang="en-US" sz="1400" dirty="0"/>
              <a:t>This is the grocers shop run by Mrs. Elliot though it was thought to be owned by her brother</a:t>
            </a:r>
          </a:p>
          <a:p>
            <a:r>
              <a:rPr lang="en-US" sz="1400" dirty="0"/>
              <a:t>The shop was later sold to the Grocers Gallons Ltd</a:t>
            </a:r>
          </a:p>
        </p:txBody>
      </p:sp>
    </p:spTree>
    <p:extLst>
      <p:ext uri="{BB962C8B-B14F-4D97-AF65-F5344CB8AC3E}">
        <p14:creationId xmlns:p14="http://schemas.microsoft.com/office/powerpoint/2010/main" val="42705016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BFB07E-A33D-C243-A69F-8E1CBEC91905}"/>
              </a:ext>
            </a:extLst>
          </p:cNvPr>
          <p:cNvSpPr>
            <a:spLocks noGrp="1"/>
          </p:cNvSpPr>
          <p:nvPr>
            <p:ph type="title"/>
          </p:nvPr>
        </p:nvSpPr>
        <p:spPr>
          <a:xfrm>
            <a:off x="838200" y="365126"/>
            <a:ext cx="10515600" cy="1092972"/>
          </a:xfrm>
        </p:spPr>
        <p:txBody>
          <a:bodyPr/>
          <a:lstStyle/>
          <a:p>
            <a:pPr algn="ctr"/>
            <a:r>
              <a:rPr lang="en-US" dirty="0">
                <a:latin typeface="+mn-lt"/>
              </a:rPr>
              <a:t>Tang Hall Working Men's Club</a:t>
            </a:r>
          </a:p>
        </p:txBody>
      </p:sp>
      <p:pic>
        <p:nvPicPr>
          <p:cNvPr id="5" name="Picture 4">
            <a:extLst>
              <a:ext uri="{FF2B5EF4-FFF2-40B4-BE49-F238E27FC236}">
                <a16:creationId xmlns:a16="http://schemas.microsoft.com/office/drawing/2014/main" id="{C3D84092-8C45-E841-9AB2-99A2043176D7}"/>
              </a:ext>
            </a:extLst>
          </p:cNvPr>
          <p:cNvPicPr>
            <a:picLocks noChangeAspect="1"/>
          </p:cNvPicPr>
          <p:nvPr/>
        </p:nvPicPr>
        <p:blipFill>
          <a:blip r:embed="rId2"/>
          <a:stretch>
            <a:fillRect/>
          </a:stretch>
        </p:blipFill>
        <p:spPr>
          <a:xfrm>
            <a:off x="6096000" y="1322173"/>
            <a:ext cx="5050238" cy="5387545"/>
          </a:xfrm>
          <a:prstGeom prst="rect">
            <a:avLst/>
          </a:prstGeom>
        </p:spPr>
      </p:pic>
      <p:pic>
        <p:nvPicPr>
          <p:cNvPr id="7" name="Picture 6">
            <a:extLst>
              <a:ext uri="{FF2B5EF4-FFF2-40B4-BE49-F238E27FC236}">
                <a16:creationId xmlns:a16="http://schemas.microsoft.com/office/drawing/2014/main" id="{70AEA6E1-F470-F44A-A796-C63921DBB276}"/>
              </a:ext>
            </a:extLst>
          </p:cNvPr>
          <p:cNvPicPr>
            <a:picLocks noChangeAspect="1"/>
          </p:cNvPicPr>
          <p:nvPr/>
        </p:nvPicPr>
        <p:blipFill>
          <a:blip r:embed="rId3"/>
          <a:stretch>
            <a:fillRect/>
          </a:stretch>
        </p:blipFill>
        <p:spPr>
          <a:xfrm>
            <a:off x="838200" y="1322172"/>
            <a:ext cx="4768589" cy="5387546"/>
          </a:xfrm>
          <a:prstGeom prst="rect">
            <a:avLst/>
          </a:prstGeom>
        </p:spPr>
      </p:pic>
    </p:spTree>
    <p:extLst>
      <p:ext uri="{BB962C8B-B14F-4D97-AF65-F5344CB8AC3E}">
        <p14:creationId xmlns:p14="http://schemas.microsoft.com/office/powerpoint/2010/main" val="2143867687"/>
      </p:ext>
    </p:extLst>
  </p:cSld>
  <p:clrMapOvr>
    <a:masterClrMapping/>
  </p:clrMapOvr>
  <mc:AlternateContent xmlns:mc="http://schemas.openxmlformats.org/markup-compatibility/2006" xmlns:p14="http://schemas.microsoft.com/office/powerpoint/2010/main">
    <mc:Choice Requires="p14">
      <p:transition spd="slow" p14:dur="1500" advTm="5000">
        <p:random/>
      </p:transition>
    </mc:Choice>
    <mc:Fallback xmlns="">
      <p:transition spd="slow" advTm="5000">
        <p:random/>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BF30DD-5875-6845-8A5A-491ECEE2EC5D}"/>
              </a:ext>
            </a:extLst>
          </p:cNvPr>
          <p:cNvSpPr>
            <a:spLocks noGrp="1"/>
          </p:cNvSpPr>
          <p:nvPr>
            <p:ph type="title"/>
          </p:nvPr>
        </p:nvSpPr>
        <p:spPr/>
        <p:txBody>
          <a:bodyPr/>
          <a:lstStyle/>
          <a:p>
            <a:pPr algn="ctr"/>
            <a:r>
              <a:rPr lang="en-US" dirty="0">
                <a:latin typeface="+mn-lt"/>
              </a:rPr>
              <a:t>The Tang Hall</a:t>
            </a:r>
          </a:p>
        </p:txBody>
      </p:sp>
      <p:pic>
        <p:nvPicPr>
          <p:cNvPr id="7" name="Picture 6">
            <a:extLst>
              <a:ext uri="{FF2B5EF4-FFF2-40B4-BE49-F238E27FC236}">
                <a16:creationId xmlns:a16="http://schemas.microsoft.com/office/drawing/2014/main" id="{B74D09BE-7C2B-E14D-B2D4-A20ACD6958EE}"/>
              </a:ext>
            </a:extLst>
          </p:cNvPr>
          <p:cNvPicPr>
            <a:picLocks noChangeAspect="1"/>
          </p:cNvPicPr>
          <p:nvPr/>
        </p:nvPicPr>
        <p:blipFill>
          <a:blip r:embed="rId2"/>
          <a:stretch>
            <a:fillRect/>
          </a:stretch>
        </p:blipFill>
        <p:spPr>
          <a:xfrm>
            <a:off x="1289222" y="1427205"/>
            <a:ext cx="4572000" cy="3429000"/>
          </a:xfrm>
          <a:prstGeom prst="rect">
            <a:avLst/>
          </a:prstGeom>
        </p:spPr>
      </p:pic>
      <p:pic>
        <p:nvPicPr>
          <p:cNvPr id="9" name="Picture 8">
            <a:extLst>
              <a:ext uri="{FF2B5EF4-FFF2-40B4-BE49-F238E27FC236}">
                <a16:creationId xmlns:a16="http://schemas.microsoft.com/office/drawing/2014/main" id="{F6EB0BB2-EB6D-B643-A5B3-A5DC62AA2915}"/>
              </a:ext>
            </a:extLst>
          </p:cNvPr>
          <p:cNvPicPr>
            <a:picLocks noChangeAspect="1"/>
          </p:cNvPicPr>
          <p:nvPr/>
        </p:nvPicPr>
        <p:blipFill>
          <a:blip r:embed="rId3"/>
          <a:stretch>
            <a:fillRect/>
          </a:stretch>
        </p:blipFill>
        <p:spPr>
          <a:xfrm>
            <a:off x="6137360" y="1427204"/>
            <a:ext cx="5422279" cy="3428999"/>
          </a:xfrm>
          <a:prstGeom prst="rect">
            <a:avLst/>
          </a:prstGeom>
        </p:spPr>
      </p:pic>
      <p:sp>
        <p:nvSpPr>
          <p:cNvPr id="10" name="TextBox 9">
            <a:extLst>
              <a:ext uri="{FF2B5EF4-FFF2-40B4-BE49-F238E27FC236}">
                <a16:creationId xmlns:a16="http://schemas.microsoft.com/office/drawing/2014/main" id="{1684CCC6-AC03-684A-8C40-72DC7376D446}"/>
              </a:ext>
            </a:extLst>
          </p:cNvPr>
          <p:cNvSpPr txBox="1"/>
          <p:nvPr/>
        </p:nvSpPr>
        <p:spPr>
          <a:xfrm>
            <a:off x="1202724" y="4914963"/>
            <a:ext cx="10270417" cy="1600438"/>
          </a:xfrm>
          <a:prstGeom prst="rect">
            <a:avLst/>
          </a:prstGeom>
          <a:noFill/>
        </p:spPr>
        <p:txBody>
          <a:bodyPr wrap="square" rtlCol="0">
            <a:spAutoFit/>
          </a:bodyPr>
          <a:lstStyle/>
          <a:p>
            <a:r>
              <a:rPr lang="en-US" sz="1400" dirty="0"/>
              <a:t>The Tang Hall was first mentioned in the 13</a:t>
            </a:r>
            <a:r>
              <a:rPr lang="en-US" sz="1400" baseline="30000" dirty="0"/>
              <a:t>th</a:t>
            </a:r>
            <a:r>
              <a:rPr lang="en-US" sz="1400" dirty="0"/>
              <a:t> Century however it was James Barbers house of 1830 that elevated it to the status of a gentleman's villa. Typical of York it had deep overhanging eaves which suggests that Atkinsons were the architects.</a:t>
            </a:r>
          </a:p>
          <a:p>
            <a:r>
              <a:rPr lang="en-US" sz="1400" dirty="0"/>
              <a:t>James Barber a Silversmith and Coach House owner from Coney Street sold the property and estate to Captain Edward and Lady Starkey, Starkey sadly died following a coach crash near the minster but his wife Evelyn living there until old age, she was known for shooting trespassers with grapeshot. Evelyn died in 1925 and the estate was purchased by York Corporation with the land developed for housing as part of the Tang Hall Estate. The house survived and was run as a pub with leisure gardens. The original house was demolished and replaced by a modern public house however this in turn was demolished in the 1980’s and replaced by a housing.</a:t>
            </a:r>
          </a:p>
        </p:txBody>
      </p:sp>
    </p:spTree>
    <p:extLst>
      <p:ext uri="{BB962C8B-B14F-4D97-AF65-F5344CB8AC3E}">
        <p14:creationId xmlns:p14="http://schemas.microsoft.com/office/powerpoint/2010/main" val="37693302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32AAE3-EE3B-FB4D-BDC5-4BF7268B656C}"/>
              </a:ext>
            </a:extLst>
          </p:cNvPr>
          <p:cNvSpPr>
            <a:spLocks noGrp="1"/>
          </p:cNvSpPr>
          <p:nvPr>
            <p:ph type="title"/>
          </p:nvPr>
        </p:nvSpPr>
        <p:spPr/>
        <p:txBody>
          <a:bodyPr/>
          <a:lstStyle/>
          <a:p>
            <a:pPr algn="ctr"/>
            <a:r>
              <a:rPr lang="en-US" dirty="0">
                <a:latin typeface="+mn-lt"/>
              </a:rPr>
              <a:t>Wood Street</a:t>
            </a:r>
          </a:p>
        </p:txBody>
      </p:sp>
      <p:pic>
        <p:nvPicPr>
          <p:cNvPr id="5" name="Picture 4">
            <a:extLst>
              <a:ext uri="{FF2B5EF4-FFF2-40B4-BE49-F238E27FC236}">
                <a16:creationId xmlns:a16="http://schemas.microsoft.com/office/drawing/2014/main" id="{02FB9532-DD9F-2047-926C-DCC890C18380}"/>
              </a:ext>
            </a:extLst>
          </p:cNvPr>
          <p:cNvPicPr>
            <a:picLocks noChangeAspect="1"/>
          </p:cNvPicPr>
          <p:nvPr/>
        </p:nvPicPr>
        <p:blipFill>
          <a:blip r:embed="rId2"/>
          <a:stretch>
            <a:fillRect/>
          </a:stretch>
        </p:blipFill>
        <p:spPr>
          <a:xfrm>
            <a:off x="1135621" y="1470969"/>
            <a:ext cx="6920984" cy="4619392"/>
          </a:xfrm>
          <a:prstGeom prst="rect">
            <a:avLst/>
          </a:prstGeom>
        </p:spPr>
      </p:pic>
      <p:sp>
        <p:nvSpPr>
          <p:cNvPr id="6" name="TextBox 5">
            <a:extLst>
              <a:ext uri="{FF2B5EF4-FFF2-40B4-BE49-F238E27FC236}">
                <a16:creationId xmlns:a16="http://schemas.microsoft.com/office/drawing/2014/main" id="{48A52FE8-3C63-B147-A102-4A23D3183A54}"/>
              </a:ext>
            </a:extLst>
          </p:cNvPr>
          <p:cNvSpPr txBox="1"/>
          <p:nvPr/>
        </p:nvSpPr>
        <p:spPr>
          <a:xfrm>
            <a:off x="8587946" y="1458097"/>
            <a:ext cx="2765854" cy="2462213"/>
          </a:xfrm>
          <a:prstGeom prst="rect">
            <a:avLst/>
          </a:prstGeom>
          <a:noFill/>
        </p:spPr>
        <p:txBody>
          <a:bodyPr wrap="square" rtlCol="0">
            <a:spAutoFit/>
          </a:bodyPr>
          <a:lstStyle/>
          <a:p>
            <a:r>
              <a:rPr lang="en-US" sz="1400" dirty="0"/>
              <a:t>Wood Street looking towards Heworth Green, the street runs from the behind the Co-op on East Parade and links to Heworth Green.</a:t>
            </a:r>
          </a:p>
          <a:p>
            <a:r>
              <a:rPr lang="en-US" sz="1400" dirty="0"/>
              <a:t>The Kidd family lived at the far right of the photograph and there was a gate down the side of the house which led to an orchard.</a:t>
            </a:r>
          </a:p>
          <a:p>
            <a:r>
              <a:rPr lang="en-US" sz="1400" dirty="0"/>
              <a:t>The whole area here was demolished and replaced with Council properties</a:t>
            </a:r>
          </a:p>
        </p:txBody>
      </p:sp>
    </p:spTree>
    <p:extLst>
      <p:ext uri="{BB962C8B-B14F-4D97-AF65-F5344CB8AC3E}">
        <p14:creationId xmlns:p14="http://schemas.microsoft.com/office/powerpoint/2010/main" val="2205027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490BED-BE76-574F-AE10-89AC3CE65427}"/>
              </a:ext>
            </a:extLst>
          </p:cNvPr>
          <p:cNvSpPr>
            <a:spLocks noGrp="1"/>
          </p:cNvSpPr>
          <p:nvPr>
            <p:ph type="title"/>
          </p:nvPr>
        </p:nvSpPr>
        <p:spPr/>
        <p:txBody>
          <a:bodyPr/>
          <a:lstStyle/>
          <a:p>
            <a:pPr algn="ctr"/>
            <a:r>
              <a:rPr lang="en-US" dirty="0">
                <a:latin typeface="+mn-lt"/>
              </a:rPr>
              <a:t>Pear Tree Cottage</a:t>
            </a:r>
          </a:p>
        </p:txBody>
      </p:sp>
      <p:pic>
        <p:nvPicPr>
          <p:cNvPr id="5" name="Picture 4">
            <a:extLst>
              <a:ext uri="{FF2B5EF4-FFF2-40B4-BE49-F238E27FC236}">
                <a16:creationId xmlns:a16="http://schemas.microsoft.com/office/drawing/2014/main" id="{DFF4A3C8-AA3B-FC4C-8C3B-86F3F10C1BBB}"/>
              </a:ext>
            </a:extLst>
          </p:cNvPr>
          <p:cNvPicPr>
            <a:picLocks noChangeAspect="1"/>
          </p:cNvPicPr>
          <p:nvPr/>
        </p:nvPicPr>
        <p:blipFill>
          <a:blip r:embed="rId2"/>
          <a:stretch>
            <a:fillRect/>
          </a:stretch>
        </p:blipFill>
        <p:spPr>
          <a:xfrm>
            <a:off x="838200" y="1484355"/>
            <a:ext cx="7527324" cy="4726459"/>
          </a:xfrm>
          <a:prstGeom prst="rect">
            <a:avLst/>
          </a:prstGeom>
        </p:spPr>
      </p:pic>
      <p:sp>
        <p:nvSpPr>
          <p:cNvPr id="6" name="TextBox 5">
            <a:extLst>
              <a:ext uri="{FF2B5EF4-FFF2-40B4-BE49-F238E27FC236}">
                <a16:creationId xmlns:a16="http://schemas.microsoft.com/office/drawing/2014/main" id="{14DC14B9-E208-5D4F-B81C-3AB5FF23B158}"/>
              </a:ext>
            </a:extLst>
          </p:cNvPr>
          <p:cNvSpPr txBox="1"/>
          <p:nvPr/>
        </p:nvSpPr>
        <p:spPr>
          <a:xfrm>
            <a:off x="8760941" y="1484355"/>
            <a:ext cx="2458994" cy="1815882"/>
          </a:xfrm>
          <a:prstGeom prst="rect">
            <a:avLst/>
          </a:prstGeom>
          <a:noFill/>
        </p:spPr>
        <p:txBody>
          <a:bodyPr wrap="square" rtlCol="0">
            <a:spAutoFit/>
          </a:bodyPr>
          <a:lstStyle/>
          <a:p>
            <a:r>
              <a:rPr lang="en-US" sz="1400" dirty="0"/>
              <a:t>Pear Tree Cottage on Heworth Road on the right hand side looking towards the Church</a:t>
            </a:r>
          </a:p>
          <a:p>
            <a:r>
              <a:rPr lang="en-US" sz="1400" dirty="0"/>
              <a:t>The property dates back to 1831 though this photograph dates from much later judging by the old fashioned television aerial on the roof</a:t>
            </a:r>
          </a:p>
        </p:txBody>
      </p:sp>
    </p:spTree>
    <p:extLst>
      <p:ext uri="{BB962C8B-B14F-4D97-AF65-F5344CB8AC3E}">
        <p14:creationId xmlns:p14="http://schemas.microsoft.com/office/powerpoint/2010/main" val="41326717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7AFEF1-D858-4B40-8CEE-59E315EF52BF}"/>
              </a:ext>
            </a:extLst>
          </p:cNvPr>
          <p:cNvSpPr>
            <a:spLocks noGrp="1"/>
          </p:cNvSpPr>
          <p:nvPr>
            <p:ph type="title"/>
          </p:nvPr>
        </p:nvSpPr>
        <p:spPr/>
        <p:txBody>
          <a:bodyPr/>
          <a:lstStyle/>
          <a:p>
            <a:pPr algn="ctr"/>
            <a:r>
              <a:rPr lang="en-US" dirty="0">
                <a:latin typeface="+mn-lt"/>
              </a:rPr>
              <a:t>Chestnut Avenue</a:t>
            </a:r>
          </a:p>
        </p:txBody>
      </p:sp>
      <p:pic>
        <p:nvPicPr>
          <p:cNvPr id="5" name="Picture 4">
            <a:extLst>
              <a:ext uri="{FF2B5EF4-FFF2-40B4-BE49-F238E27FC236}">
                <a16:creationId xmlns:a16="http://schemas.microsoft.com/office/drawing/2014/main" id="{E388E96E-0216-3445-9500-6DB6F6FD5584}"/>
              </a:ext>
            </a:extLst>
          </p:cNvPr>
          <p:cNvPicPr>
            <a:picLocks noChangeAspect="1"/>
          </p:cNvPicPr>
          <p:nvPr/>
        </p:nvPicPr>
        <p:blipFill>
          <a:blip r:embed="rId2"/>
          <a:stretch>
            <a:fillRect/>
          </a:stretch>
        </p:blipFill>
        <p:spPr>
          <a:xfrm>
            <a:off x="989056" y="1334015"/>
            <a:ext cx="3731226" cy="2603805"/>
          </a:xfrm>
          <a:prstGeom prst="rect">
            <a:avLst/>
          </a:prstGeom>
        </p:spPr>
      </p:pic>
      <p:pic>
        <p:nvPicPr>
          <p:cNvPr id="7" name="Picture 6">
            <a:extLst>
              <a:ext uri="{FF2B5EF4-FFF2-40B4-BE49-F238E27FC236}">
                <a16:creationId xmlns:a16="http://schemas.microsoft.com/office/drawing/2014/main" id="{8170313D-9A36-5C4D-8CBB-60E2B08B8AB4}"/>
              </a:ext>
            </a:extLst>
          </p:cNvPr>
          <p:cNvPicPr>
            <a:picLocks noChangeAspect="1"/>
          </p:cNvPicPr>
          <p:nvPr/>
        </p:nvPicPr>
        <p:blipFill>
          <a:blip r:embed="rId3"/>
          <a:stretch>
            <a:fillRect/>
          </a:stretch>
        </p:blipFill>
        <p:spPr>
          <a:xfrm>
            <a:off x="5462774" y="1334015"/>
            <a:ext cx="5295900" cy="3695700"/>
          </a:xfrm>
          <a:prstGeom prst="rect">
            <a:avLst/>
          </a:prstGeom>
        </p:spPr>
      </p:pic>
      <p:pic>
        <p:nvPicPr>
          <p:cNvPr id="10" name="Picture 9">
            <a:extLst>
              <a:ext uri="{FF2B5EF4-FFF2-40B4-BE49-F238E27FC236}">
                <a16:creationId xmlns:a16="http://schemas.microsoft.com/office/drawing/2014/main" id="{2A4173D0-27ED-184A-9EA4-FBB2CBC8B35F}"/>
              </a:ext>
            </a:extLst>
          </p:cNvPr>
          <p:cNvPicPr>
            <a:picLocks noChangeAspect="1"/>
          </p:cNvPicPr>
          <p:nvPr/>
        </p:nvPicPr>
        <p:blipFill>
          <a:blip r:embed="rId4"/>
          <a:stretch>
            <a:fillRect/>
          </a:stretch>
        </p:blipFill>
        <p:spPr>
          <a:xfrm rot="5400000">
            <a:off x="1628344" y="3400941"/>
            <a:ext cx="2452645" cy="3731225"/>
          </a:xfrm>
          <a:prstGeom prst="rect">
            <a:avLst/>
          </a:prstGeom>
        </p:spPr>
      </p:pic>
      <p:sp>
        <p:nvSpPr>
          <p:cNvPr id="11" name="TextBox 10">
            <a:extLst>
              <a:ext uri="{FF2B5EF4-FFF2-40B4-BE49-F238E27FC236}">
                <a16:creationId xmlns:a16="http://schemas.microsoft.com/office/drawing/2014/main" id="{1CE4D154-1089-E749-A8E6-22122678A338}"/>
              </a:ext>
            </a:extLst>
          </p:cNvPr>
          <p:cNvSpPr txBox="1"/>
          <p:nvPr/>
        </p:nvSpPr>
        <p:spPr>
          <a:xfrm>
            <a:off x="5462774" y="5263978"/>
            <a:ext cx="5295900" cy="954107"/>
          </a:xfrm>
          <a:prstGeom prst="rect">
            <a:avLst/>
          </a:prstGeom>
          <a:noFill/>
        </p:spPr>
        <p:txBody>
          <a:bodyPr wrap="square" rtlCol="0">
            <a:spAutoFit/>
          </a:bodyPr>
          <a:lstStyle/>
          <a:p>
            <a:r>
              <a:rPr lang="en-US" sz="1400" dirty="0"/>
              <a:t>Chestnut Avenue was built in 1905, it was developed by two York Solicitors Peters and Martin. At time of construction none of the properties had garages as there was no demand for these at the time.</a:t>
            </a:r>
          </a:p>
          <a:p>
            <a:r>
              <a:rPr lang="en-US" sz="1400" dirty="0"/>
              <a:t>Mrs. V Hunter ran the prep school here in the 1930’s</a:t>
            </a:r>
          </a:p>
        </p:txBody>
      </p:sp>
    </p:spTree>
    <p:extLst>
      <p:ext uri="{BB962C8B-B14F-4D97-AF65-F5344CB8AC3E}">
        <p14:creationId xmlns:p14="http://schemas.microsoft.com/office/powerpoint/2010/main" val="28133405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E840DA-A97F-1C42-B514-2FB960300229}"/>
              </a:ext>
            </a:extLst>
          </p:cNvPr>
          <p:cNvSpPr>
            <a:spLocks noGrp="1"/>
          </p:cNvSpPr>
          <p:nvPr>
            <p:ph type="title"/>
          </p:nvPr>
        </p:nvSpPr>
        <p:spPr/>
        <p:txBody>
          <a:bodyPr/>
          <a:lstStyle/>
          <a:p>
            <a:pPr algn="ctr"/>
            <a:r>
              <a:rPr lang="en-US" dirty="0">
                <a:latin typeface="+mn-lt"/>
              </a:rPr>
              <a:t>Harcourt Street Corner</a:t>
            </a:r>
          </a:p>
        </p:txBody>
      </p:sp>
      <p:pic>
        <p:nvPicPr>
          <p:cNvPr id="5" name="Picture 4">
            <a:extLst>
              <a:ext uri="{FF2B5EF4-FFF2-40B4-BE49-F238E27FC236}">
                <a16:creationId xmlns:a16="http://schemas.microsoft.com/office/drawing/2014/main" id="{E37FD1B6-A310-A743-9283-26F351F17F1C}"/>
              </a:ext>
            </a:extLst>
          </p:cNvPr>
          <p:cNvPicPr>
            <a:picLocks noChangeAspect="1"/>
          </p:cNvPicPr>
          <p:nvPr/>
        </p:nvPicPr>
        <p:blipFill>
          <a:blip r:embed="rId2"/>
          <a:stretch>
            <a:fillRect/>
          </a:stretch>
        </p:blipFill>
        <p:spPr>
          <a:xfrm>
            <a:off x="699187" y="1389448"/>
            <a:ext cx="5257800" cy="3708400"/>
          </a:xfrm>
          <a:prstGeom prst="rect">
            <a:avLst/>
          </a:prstGeom>
        </p:spPr>
      </p:pic>
      <p:pic>
        <p:nvPicPr>
          <p:cNvPr id="7" name="Picture 6">
            <a:extLst>
              <a:ext uri="{FF2B5EF4-FFF2-40B4-BE49-F238E27FC236}">
                <a16:creationId xmlns:a16="http://schemas.microsoft.com/office/drawing/2014/main" id="{57BC1F96-32F3-6B4B-AB19-A61CB98FEDAB}"/>
              </a:ext>
            </a:extLst>
          </p:cNvPr>
          <p:cNvPicPr>
            <a:picLocks noChangeAspect="1"/>
          </p:cNvPicPr>
          <p:nvPr/>
        </p:nvPicPr>
        <p:blipFill>
          <a:blip r:embed="rId3"/>
          <a:stretch>
            <a:fillRect/>
          </a:stretch>
        </p:blipFill>
        <p:spPr>
          <a:xfrm>
            <a:off x="6235015" y="1389448"/>
            <a:ext cx="5483134" cy="3708400"/>
          </a:xfrm>
          <a:prstGeom prst="rect">
            <a:avLst/>
          </a:prstGeom>
        </p:spPr>
      </p:pic>
    </p:spTree>
    <p:extLst>
      <p:ext uri="{BB962C8B-B14F-4D97-AF65-F5344CB8AC3E}">
        <p14:creationId xmlns:p14="http://schemas.microsoft.com/office/powerpoint/2010/main" val="3283477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CA7261-209E-D240-9D13-99BE13A0AE36}"/>
              </a:ext>
            </a:extLst>
          </p:cNvPr>
          <p:cNvSpPr>
            <a:spLocks noGrp="1"/>
          </p:cNvSpPr>
          <p:nvPr>
            <p:ph type="title"/>
          </p:nvPr>
        </p:nvSpPr>
        <p:spPr>
          <a:xfrm>
            <a:off x="838200" y="216844"/>
            <a:ext cx="10515600" cy="1325563"/>
          </a:xfrm>
        </p:spPr>
        <p:txBody>
          <a:bodyPr/>
          <a:lstStyle/>
          <a:p>
            <a:pPr algn="ctr"/>
            <a:r>
              <a:rPr lang="en-US" dirty="0">
                <a:latin typeface="+mn-lt"/>
              </a:rPr>
              <a:t>London’s</a:t>
            </a:r>
          </a:p>
        </p:txBody>
      </p:sp>
      <p:pic>
        <p:nvPicPr>
          <p:cNvPr id="5" name="Picture 4">
            <a:extLst>
              <a:ext uri="{FF2B5EF4-FFF2-40B4-BE49-F238E27FC236}">
                <a16:creationId xmlns:a16="http://schemas.microsoft.com/office/drawing/2014/main" id="{DAA4A2DB-E81D-C64B-B666-21520ED2A6B9}"/>
              </a:ext>
            </a:extLst>
          </p:cNvPr>
          <p:cNvPicPr>
            <a:picLocks noChangeAspect="1"/>
          </p:cNvPicPr>
          <p:nvPr/>
        </p:nvPicPr>
        <p:blipFill>
          <a:blip r:embed="rId2"/>
          <a:stretch>
            <a:fillRect/>
          </a:stretch>
        </p:blipFill>
        <p:spPr>
          <a:xfrm>
            <a:off x="838200" y="1297288"/>
            <a:ext cx="3939086" cy="2704028"/>
          </a:xfrm>
          <a:prstGeom prst="rect">
            <a:avLst/>
          </a:prstGeom>
        </p:spPr>
      </p:pic>
      <p:pic>
        <p:nvPicPr>
          <p:cNvPr id="7" name="Picture 6">
            <a:extLst>
              <a:ext uri="{FF2B5EF4-FFF2-40B4-BE49-F238E27FC236}">
                <a16:creationId xmlns:a16="http://schemas.microsoft.com/office/drawing/2014/main" id="{547D61F2-BD02-B742-84CF-08BD22ED206A}"/>
              </a:ext>
            </a:extLst>
          </p:cNvPr>
          <p:cNvPicPr>
            <a:picLocks noChangeAspect="1"/>
          </p:cNvPicPr>
          <p:nvPr/>
        </p:nvPicPr>
        <p:blipFill>
          <a:blip r:embed="rId3"/>
          <a:stretch>
            <a:fillRect/>
          </a:stretch>
        </p:blipFill>
        <p:spPr>
          <a:xfrm>
            <a:off x="5392193" y="1297288"/>
            <a:ext cx="5346700" cy="3670300"/>
          </a:xfrm>
          <a:prstGeom prst="rect">
            <a:avLst/>
          </a:prstGeom>
        </p:spPr>
      </p:pic>
      <p:pic>
        <p:nvPicPr>
          <p:cNvPr id="9" name="Picture 8">
            <a:extLst>
              <a:ext uri="{FF2B5EF4-FFF2-40B4-BE49-F238E27FC236}">
                <a16:creationId xmlns:a16="http://schemas.microsoft.com/office/drawing/2014/main" id="{79890237-BB46-2640-A629-5A8B3B595934}"/>
              </a:ext>
            </a:extLst>
          </p:cNvPr>
          <p:cNvPicPr>
            <a:picLocks noChangeAspect="1"/>
          </p:cNvPicPr>
          <p:nvPr/>
        </p:nvPicPr>
        <p:blipFill>
          <a:blip r:embed="rId4"/>
          <a:stretch>
            <a:fillRect/>
          </a:stretch>
        </p:blipFill>
        <p:spPr>
          <a:xfrm>
            <a:off x="838200" y="4130633"/>
            <a:ext cx="3034555" cy="2275916"/>
          </a:xfrm>
          <a:prstGeom prst="rect">
            <a:avLst/>
          </a:prstGeom>
        </p:spPr>
      </p:pic>
      <p:sp>
        <p:nvSpPr>
          <p:cNvPr id="10" name="TextBox 9">
            <a:extLst>
              <a:ext uri="{FF2B5EF4-FFF2-40B4-BE49-F238E27FC236}">
                <a16:creationId xmlns:a16="http://schemas.microsoft.com/office/drawing/2014/main" id="{F2FFCBEF-7A23-7441-8686-71672116F425}"/>
              </a:ext>
            </a:extLst>
          </p:cNvPr>
          <p:cNvSpPr txBox="1"/>
          <p:nvPr/>
        </p:nvSpPr>
        <p:spPr>
          <a:xfrm>
            <a:off x="5392193" y="5268591"/>
            <a:ext cx="5346700" cy="954107"/>
          </a:xfrm>
          <a:prstGeom prst="rect">
            <a:avLst/>
          </a:prstGeom>
          <a:noFill/>
        </p:spPr>
        <p:txBody>
          <a:bodyPr wrap="square" rtlCol="0">
            <a:spAutoFit/>
          </a:bodyPr>
          <a:lstStyle/>
          <a:p>
            <a:r>
              <a:rPr lang="en-US" sz="1400" dirty="0"/>
              <a:t>The original London’s shop was opened in the first world war, the bigger premises on the corner of Mill Lane were opened in the 1930’s</a:t>
            </a:r>
          </a:p>
          <a:p>
            <a:r>
              <a:rPr lang="en-US" sz="1400" dirty="0"/>
              <a:t>The photograph bottom left shows the demolition starting after the shop closed, it is now flats</a:t>
            </a:r>
          </a:p>
        </p:txBody>
      </p:sp>
    </p:spTree>
    <p:extLst>
      <p:ext uri="{BB962C8B-B14F-4D97-AF65-F5344CB8AC3E}">
        <p14:creationId xmlns:p14="http://schemas.microsoft.com/office/powerpoint/2010/main" val="42643724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4262</TotalTime>
  <Words>1519</Words>
  <Application>Microsoft Macintosh PowerPoint</Application>
  <PresentationFormat>Widescreen</PresentationFormat>
  <Paragraphs>92</Paragraphs>
  <Slides>31</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31</vt:i4>
      </vt:variant>
    </vt:vector>
  </HeadingPairs>
  <TitlesOfParts>
    <vt:vector size="35" baseType="lpstr">
      <vt:lpstr>Arial</vt:lpstr>
      <vt:lpstr>Calibri</vt:lpstr>
      <vt:lpstr>Calibri Light</vt:lpstr>
      <vt:lpstr>Office Theme</vt:lpstr>
      <vt:lpstr>PowerPoint Presentation</vt:lpstr>
      <vt:lpstr>Glen Gardens</vt:lpstr>
      <vt:lpstr>Heworth Hall</vt:lpstr>
      <vt:lpstr>The Tang Hall</vt:lpstr>
      <vt:lpstr>Wood Street</vt:lpstr>
      <vt:lpstr>Pear Tree Cottage</vt:lpstr>
      <vt:lpstr>Chestnut Avenue</vt:lpstr>
      <vt:lpstr>Harcourt Street Corner</vt:lpstr>
      <vt:lpstr>London’s</vt:lpstr>
      <vt:lpstr>Dales Lane Corner</vt:lpstr>
      <vt:lpstr>Heworth Church Crossroads</vt:lpstr>
      <vt:lpstr>Heworth Methodist Church</vt:lpstr>
      <vt:lpstr>Holy Trinity Church</vt:lpstr>
      <vt:lpstr>Shoulder of Mutton Inn</vt:lpstr>
      <vt:lpstr>Public Transport</vt:lpstr>
      <vt:lpstr>Views of East Parade</vt:lpstr>
      <vt:lpstr>Heworth Green</vt:lpstr>
      <vt:lpstr>Heworth Village</vt:lpstr>
      <vt:lpstr>Britannia Inn</vt:lpstr>
      <vt:lpstr>Bowerman's </vt:lpstr>
      <vt:lpstr>Meadow Way</vt:lpstr>
      <vt:lpstr>Meadow Way</vt:lpstr>
      <vt:lpstr>Tang Hall Floods</vt:lpstr>
      <vt:lpstr>Tang Hall Floods</vt:lpstr>
      <vt:lpstr>Tang Hall Floods</vt:lpstr>
      <vt:lpstr>Building Tang Hall Estate</vt:lpstr>
      <vt:lpstr>Tang Hall Park – Flaxman Avenue</vt:lpstr>
      <vt:lpstr>Tang Hall Library</vt:lpstr>
      <vt:lpstr>Tang Hall Bridge</vt:lpstr>
      <vt:lpstr>Millfield Lane</vt:lpstr>
      <vt:lpstr>Tang Hall Working Men's Club</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Trevor Pool</dc:creator>
  <cp:lastModifiedBy>Trevor Pool</cp:lastModifiedBy>
  <cp:revision>49</cp:revision>
  <dcterms:created xsi:type="dcterms:W3CDTF">2020-05-18T10:32:30Z</dcterms:created>
  <dcterms:modified xsi:type="dcterms:W3CDTF">2020-06-05T09:26:59Z</dcterms:modified>
</cp:coreProperties>
</file>